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1" r:id="rId7"/>
    <p:sldId id="271" r:id="rId8"/>
    <p:sldId id="268" r:id="rId9"/>
    <p:sldId id="269" r:id="rId10"/>
    <p:sldId id="270" r:id="rId11"/>
    <p:sldId id="274" r:id="rId12"/>
    <p:sldId id="273" r:id="rId13"/>
    <p:sldId id="272" r:id="rId14"/>
    <p:sldId id="265" r:id="rId15"/>
    <p:sldId id="275" r:id="rId16"/>
    <p:sldId id="266" r:id="rId17"/>
    <p:sldId id="267" r:id="rId18"/>
    <p:sldId id="279" r:id="rId19"/>
    <p:sldId id="277" r:id="rId20"/>
    <p:sldId id="278" r:id="rId21"/>
    <p:sldId id="276" r:id="rId22"/>
    <p:sldId id="280" r:id="rId23"/>
    <p:sldId id="28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37869E-6255-425D-933C-86AE8891A3D5}" type="datetimeFigureOut">
              <a:rPr lang="en-US" smtClean="0"/>
              <a:t>10/25/2018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32AD7E-3ACC-4D66-9EEA-8266BC4659D6}" type="slidenum">
              <a:rPr lang="en-US" smtClean="0"/>
              <a:t>‹#›</a:t>
            </a:fld>
            <a:endParaRPr lang="en-US"/>
          </a:p>
        </p:txBody>
      </p:sp>
    </p:spTree>
    <p:extLst>
      <p:ext uri="{BB962C8B-B14F-4D97-AF65-F5344CB8AC3E}">
        <p14:creationId xmlns:p14="http://schemas.microsoft.com/office/powerpoint/2010/main" val="1187762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32AD7E-3ACC-4D66-9EEA-8266BC4659D6}" type="slidenum">
              <a:rPr lang="en-US" smtClean="0"/>
              <a:t>4</a:t>
            </a:fld>
            <a:endParaRPr lang="en-US"/>
          </a:p>
        </p:txBody>
      </p:sp>
    </p:spTree>
    <p:extLst>
      <p:ext uri="{BB962C8B-B14F-4D97-AF65-F5344CB8AC3E}">
        <p14:creationId xmlns:p14="http://schemas.microsoft.com/office/powerpoint/2010/main" val="2323198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D3C903-A9B4-44B2-9206-98E314E8A13C}"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971151-8A13-47E7-93E3-E6066248F400}" type="slidenum">
              <a:rPr lang="en-US" smtClean="0"/>
              <a:t>‹#›</a:t>
            </a:fld>
            <a:endParaRPr lang="en-US"/>
          </a:p>
        </p:txBody>
      </p:sp>
    </p:spTree>
    <p:extLst>
      <p:ext uri="{BB962C8B-B14F-4D97-AF65-F5344CB8AC3E}">
        <p14:creationId xmlns:p14="http://schemas.microsoft.com/office/powerpoint/2010/main" val="554694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D3C903-A9B4-44B2-9206-98E314E8A13C}"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971151-8A13-47E7-93E3-E6066248F400}" type="slidenum">
              <a:rPr lang="en-US" smtClean="0"/>
              <a:t>‹#›</a:t>
            </a:fld>
            <a:endParaRPr lang="en-US"/>
          </a:p>
        </p:txBody>
      </p:sp>
    </p:spTree>
    <p:extLst>
      <p:ext uri="{BB962C8B-B14F-4D97-AF65-F5344CB8AC3E}">
        <p14:creationId xmlns:p14="http://schemas.microsoft.com/office/powerpoint/2010/main" val="832998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D3C903-A9B4-44B2-9206-98E314E8A13C}"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971151-8A13-47E7-93E3-E6066248F400}" type="slidenum">
              <a:rPr lang="en-US" smtClean="0"/>
              <a:t>‹#›</a:t>
            </a:fld>
            <a:endParaRPr lang="en-US"/>
          </a:p>
        </p:txBody>
      </p:sp>
    </p:spTree>
    <p:extLst>
      <p:ext uri="{BB962C8B-B14F-4D97-AF65-F5344CB8AC3E}">
        <p14:creationId xmlns:p14="http://schemas.microsoft.com/office/powerpoint/2010/main" val="508234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D3C903-A9B4-44B2-9206-98E314E8A13C}"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971151-8A13-47E7-93E3-E6066248F400}" type="slidenum">
              <a:rPr lang="en-US" smtClean="0"/>
              <a:t>‹#›</a:t>
            </a:fld>
            <a:endParaRPr lang="en-US"/>
          </a:p>
        </p:txBody>
      </p:sp>
    </p:spTree>
    <p:extLst>
      <p:ext uri="{BB962C8B-B14F-4D97-AF65-F5344CB8AC3E}">
        <p14:creationId xmlns:p14="http://schemas.microsoft.com/office/powerpoint/2010/main" val="222476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D3C903-A9B4-44B2-9206-98E314E8A13C}"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971151-8A13-47E7-93E3-E6066248F400}" type="slidenum">
              <a:rPr lang="en-US" smtClean="0"/>
              <a:t>‹#›</a:t>
            </a:fld>
            <a:endParaRPr lang="en-US"/>
          </a:p>
        </p:txBody>
      </p:sp>
    </p:spTree>
    <p:extLst>
      <p:ext uri="{BB962C8B-B14F-4D97-AF65-F5344CB8AC3E}">
        <p14:creationId xmlns:p14="http://schemas.microsoft.com/office/powerpoint/2010/main" val="1502825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D3C903-A9B4-44B2-9206-98E314E8A13C}" type="datetimeFigureOut">
              <a:rPr lang="en-US" smtClean="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971151-8A13-47E7-93E3-E6066248F400}" type="slidenum">
              <a:rPr lang="en-US" smtClean="0"/>
              <a:t>‹#›</a:t>
            </a:fld>
            <a:endParaRPr lang="en-US"/>
          </a:p>
        </p:txBody>
      </p:sp>
    </p:spTree>
    <p:extLst>
      <p:ext uri="{BB962C8B-B14F-4D97-AF65-F5344CB8AC3E}">
        <p14:creationId xmlns:p14="http://schemas.microsoft.com/office/powerpoint/2010/main" val="3487246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D3C903-A9B4-44B2-9206-98E314E8A13C}" type="datetimeFigureOut">
              <a:rPr lang="en-US" smtClean="0"/>
              <a:t>10/25/2018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971151-8A13-47E7-93E3-E6066248F400}" type="slidenum">
              <a:rPr lang="en-US" smtClean="0"/>
              <a:t>‹#›</a:t>
            </a:fld>
            <a:endParaRPr lang="en-US"/>
          </a:p>
        </p:txBody>
      </p:sp>
    </p:spTree>
    <p:extLst>
      <p:ext uri="{BB962C8B-B14F-4D97-AF65-F5344CB8AC3E}">
        <p14:creationId xmlns:p14="http://schemas.microsoft.com/office/powerpoint/2010/main" val="1571041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D3C903-A9B4-44B2-9206-98E314E8A13C}" type="datetimeFigureOut">
              <a:rPr lang="en-US" smtClean="0"/>
              <a:t>10/25/2018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971151-8A13-47E7-93E3-E6066248F400}" type="slidenum">
              <a:rPr lang="en-US" smtClean="0"/>
              <a:t>‹#›</a:t>
            </a:fld>
            <a:endParaRPr lang="en-US"/>
          </a:p>
        </p:txBody>
      </p:sp>
    </p:spTree>
    <p:extLst>
      <p:ext uri="{BB962C8B-B14F-4D97-AF65-F5344CB8AC3E}">
        <p14:creationId xmlns:p14="http://schemas.microsoft.com/office/powerpoint/2010/main" val="259920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D3C903-A9B4-44B2-9206-98E314E8A13C}" type="datetimeFigureOut">
              <a:rPr lang="en-US" smtClean="0"/>
              <a:t>10/25/2018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971151-8A13-47E7-93E3-E6066248F400}" type="slidenum">
              <a:rPr lang="en-US" smtClean="0"/>
              <a:t>‹#›</a:t>
            </a:fld>
            <a:endParaRPr lang="en-US"/>
          </a:p>
        </p:txBody>
      </p:sp>
    </p:spTree>
    <p:extLst>
      <p:ext uri="{BB962C8B-B14F-4D97-AF65-F5344CB8AC3E}">
        <p14:creationId xmlns:p14="http://schemas.microsoft.com/office/powerpoint/2010/main" val="712591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D3C903-A9B4-44B2-9206-98E314E8A13C}" type="datetimeFigureOut">
              <a:rPr lang="en-US" smtClean="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971151-8A13-47E7-93E3-E6066248F400}" type="slidenum">
              <a:rPr lang="en-US" smtClean="0"/>
              <a:t>‹#›</a:t>
            </a:fld>
            <a:endParaRPr lang="en-US"/>
          </a:p>
        </p:txBody>
      </p:sp>
    </p:spTree>
    <p:extLst>
      <p:ext uri="{BB962C8B-B14F-4D97-AF65-F5344CB8AC3E}">
        <p14:creationId xmlns:p14="http://schemas.microsoft.com/office/powerpoint/2010/main" val="3755668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D3C903-A9B4-44B2-9206-98E314E8A13C}" type="datetimeFigureOut">
              <a:rPr lang="en-US" smtClean="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971151-8A13-47E7-93E3-E6066248F400}" type="slidenum">
              <a:rPr lang="en-US" smtClean="0"/>
              <a:t>‹#›</a:t>
            </a:fld>
            <a:endParaRPr lang="en-US"/>
          </a:p>
        </p:txBody>
      </p:sp>
    </p:spTree>
    <p:extLst>
      <p:ext uri="{BB962C8B-B14F-4D97-AF65-F5344CB8AC3E}">
        <p14:creationId xmlns:p14="http://schemas.microsoft.com/office/powerpoint/2010/main" val="4114884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D3C903-A9B4-44B2-9206-98E314E8A13C}" type="datetimeFigureOut">
              <a:rPr lang="en-US" smtClean="0"/>
              <a:t>10/25/2018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971151-8A13-47E7-93E3-E6066248F400}" type="slidenum">
              <a:rPr lang="en-US" smtClean="0"/>
              <a:t>‹#›</a:t>
            </a:fld>
            <a:endParaRPr lang="en-US"/>
          </a:p>
        </p:txBody>
      </p:sp>
    </p:spTree>
    <p:extLst>
      <p:ext uri="{BB962C8B-B14F-4D97-AF65-F5344CB8AC3E}">
        <p14:creationId xmlns:p14="http://schemas.microsoft.com/office/powerpoint/2010/main" val="35155005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vi.wikipedia.org/wiki/1960" TargetMode="External"/><Relationship Id="rId13" Type="http://schemas.openxmlformats.org/officeDocument/2006/relationships/image" Target="../media/image2.png"/><Relationship Id="rId3" Type="http://schemas.openxmlformats.org/officeDocument/2006/relationships/hyperlink" Target="https://vi.wikipedia.org/wiki/Hoa_K%E1%BB%B3" TargetMode="External"/><Relationship Id="rId7" Type="http://schemas.openxmlformats.org/officeDocument/2006/relationships/hyperlink" Target="https://vi.wikipedia.org/wiki/BIPM" TargetMode="External"/><Relationship Id="rId12" Type="http://schemas.openxmlformats.org/officeDocument/2006/relationships/hyperlink" Target="https://vi.wikipedia.org/wiki/1789" TargetMode="External"/><Relationship Id="rId2" Type="http://schemas.openxmlformats.org/officeDocument/2006/relationships/hyperlink" Target="https://vi.wikipedia.org/wiki/H%E1%BB%87_th%E1%BB%91ng_%C4%91o_l%C6%B0%E1%BB%9Dng" TargetMode="External"/><Relationship Id="rId1" Type="http://schemas.openxmlformats.org/officeDocument/2006/relationships/slideLayout" Target="../slideLayouts/slideLayout2.xml"/><Relationship Id="rId6" Type="http://schemas.openxmlformats.org/officeDocument/2006/relationships/hyperlink" Target="https://vi.wikipedia.org/w/index.php?title=T%E1%BB%95_ch%E1%BB%A9c_ti%C3%AAu_chu%E1%BA%A9n&amp;action=edit&amp;redlink=1" TargetMode="External"/><Relationship Id="rId11" Type="http://schemas.openxmlformats.org/officeDocument/2006/relationships/hyperlink" Target="https://vi.wikipedia.org/wiki/C%C3%A1ch_m%E1%BA%A1ng_Ph%C3%A1p" TargetMode="External"/><Relationship Id="rId5" Type="http://schemas.openxmlformats.org/officeDocument/2006/relationships/hyperlink" Target="https://vi.wikipedia.org/wiki/Myanmar" TargetMode="External"/><Relationship Id="rId10" Type="http://schemas.openxmlformats.org/officeDocument/2006/relationships/hyperlink" Target="https://vi.wikipedia.org/wiki/1640" TargetMode="External"/><Relationship Id="rId4" Type="http://schemas.openxmlformats.org/officeDocument/2006/relationships/hyperlink" Target="https://vi.wikipedia.org/wiki/Liberia" TargetMode="External"/><Relationship Id="rId9" Type="http://schemas.openxmlformats.org/officeDocument/2006/relationships/hyperlink" Target="https://vi.wikipedia.org/wiki/1971"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vi.wikipedia.org/wiki/H%E1%BB%87_%C4%91o_l%C6%B0%E1%BB%9Dng_c%E1%BB%95_Vi%E1%BB%87t_Nam#Li%C3%AAn_k%E1%BA%BFt_ngo%C3%A0i" TargetMode="External"/><Relationship Id="rId2" Type="http://schemas.openxmlformats.org/officeDocument/2006/relationships/hyperlink" Target="https://vi.wikipedia.org/wiki/1890"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8" Type="http://schemas.openxmlformats.org/officeDocument/2006/relationships/hyperlink" Target="https://vi.wikipedia.org/wiki/To%C3%A0n_quy%E1%BB%81n_%C4%90%C3%B4ng_D%C6%B0%C6%A1ng" TargetMode="External"/><Relationship Id="rId3" Type="http://schemas.openxmlformats.org/officeDocument/2006/relationships/hyperlink" Target="https://vi.wikipedia.org/wiki/M%C3%A9t" TargetMode="External"/><Relationship Id="rId7" Type="http://schemas.openxmlformats.org/officeDocument/2006/relationships/hyperlink" Target="https://vi.wikipedia.org/wiki/1897" TargetMode="External"/><Relationship Id="rId12" Type="http://schemas.openxmlformats.org/officeDocument/2006/relationships/image" Target="../media/image2.png"/><Relationship Id="rId2" Type="http://schemas.openxmlformats.org/officeDocument/2006/relationships/hyperlink" Target="https://vi.wikipedia.org/wiki/Nam_K%E1%BB%B3" TargetMode="External"/><Relationship Id="rId1" Type="http://schemas.openxmlformats.org/officeDocument/2006/relationships/slideLayout" Target="../slideLayouts/slideLayout2.xml"/><Relationship Id="rId6" Type="http://schemas.openxmlformats.org/officeDocument/2006/relationships/hyperlink" Target="https://vi.wikipedia.org/wiki/2_th%C3%A1ng_6" TargetMode="External"/><Relationship Id="rId11" Type="http://schemas.openxmlformats.org/officeDocument/2006/relationships/hyperlink" Target="https://vi.wikipedia.org/wiki/S%C3%A0o_(%C4%91%C6%A1n_v%E1%BB%8B_%C4%91o)" TargetMode="External"/><Relationship Id="rId5" Type="http://schemas.openxmlformats.org/officeDocument/2006/relationships/hyperlink" Target="https://vi.wikipedia.org/wiki/B%E1%BA%AFc_K%E1%BB%B3" TargetMode="External"/><Relationship Id="rId10" Type="http://schemas.openxmlformats.org/officeDocument/2006/relationships/hyperlink" Target="https://vi.wikipedia.org/wiki/1898" TargetMode="External"/><Relationship Id="rId4" Type="http://schemas.openxmlformats.org/officeDocument/2006/relationships/hyperlink" Target="https://vi.wikipedia.org/wiki/Mi%E1%BB%81n_Trung_(Vi%E1%BB%87t_Nam)" TargetMode="External"/><Relationship Id="rId9" Type="http://schemas.openxmlformats.org/officeDocument/2006/relationships/hyperlink" Target="https://vi.wikipedia.org/wiki/1_th%C3%A1ng_1"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vi.wikipedia.org/w/index.php?title=Ph%C3%A2n_(%C4%91%C6%A1n_v%E1%BB%8B_%C4%91o)&amp;action=edit&amp;redlink=1" TargetMode="External"/><Relationship Id="rId3" Type="http://schemas.openxmlformats.org/officeDocument/2006/relationships/hyperlink" Target="https://vi.wikipedia.org/wiki/Tr%C6%B0%E1%BB%A3ng" TargetMode="External"/><Relationship Id="rId7" Type="http://schemas.openxmlformats.org/officeDocument/2006/relationships/hyperlink" Target="https://vi.wikipedia.org/wiki/T%E1%BA%A5c"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vi.wikipedia.org/wiki/Xentim%C3%A9t" TargetMode="External"/><Relationship Id="rId5" Type="http://schemas.openxmlformats.org/officeDocument/2006/relationships/hyperlink" Target="https://vi.wikipedia.org/wiki/Th%C6%B0%E1%BB%9Bc" TargetMode="External"/><Relationship Id="rId4" Type="http://schemas.openxmlformats.org/officeDocument/2006/relationships/hyperlink" Target="https://vi.wikipedia.org/wiki/M%C3%A9t" TargetMode="External"/><Relationship Id="rId9" Type="http://schemas.openxmlformats.org/officeDocument/2006/relationships/hyperlink" Target="https://vi.wikipedia.org/wiki/Milim%C3%A9t"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vi.wikipedia.org/wiki/Th%E1%BA%BF_k%E1%BB%B7_XVIII" TargetMode="External"/><Relationship Id="rId3" Type="http://schemas.openxmlformats.org/officeDocument/2006/relationships/hyperlink" Target="https://vi.wikipedia.org/wiki/%C4%90%E1%BB%8Ba_c%E1%BB%B1c" TargetMode="External"/><Relationship Id="rId7" Type="http://schemas.openxmlformats.org/officeDocument/2006/relationships/hyperlink" Target="https://vi.wikipedia.org/wiki/Platin" TargetMode="External"/><Relationship Id="rId2" Type="http://schemas.openxmlformats.org/officeDocument/2006/relationships/hyperlink" Target="https://vi.wikipedia.org/wiki/M%C3%A9t" TargetMode="External"/><Relationship Id="rId1" Type="http://schemas.openxmlformats.org/officeDocument/2006/relationships/slideLayout" Target="../slideLayouts/slideLayout2.xml"/><Relationship Id="rId6" Type="http://schemas.openxmlformats.org/officeDocument/2006/relationships/hyperlink" Target="https://vi.wikipedia.org/wiki/Paris" TargetMode="External"/><Relationship Id="rId5" Type="http://schemas.openxmlformats.org/officeDocument/2006/relationships/hyperlink" Target="https://vi.wikipedia.org/wiki/Kinh_tuy%E1%BA%BFn" TargetMode="External"/><Relationship Id="rId10" Type="http://schemas.openxmlformats.org/officeDocument/2006/relationships/image" Target="../media/image2.png"/><Relationship Id="rId4" Type="http://schemas.openxmlformats.org/officeDocument/2006/relationships/hyperlink" Target="https://vi.wikipedia.org/w/index.php?title=X%C3%ADch_%C4%91%E1%BA%A1o1&amp;action=edit&amp;redlink=1" TargetMode="External"/><Relationship Id="rId9" Type="http://schemas.openxmlformats.org/officeDocument/2006/relationships/hyperlink" Target="https://vi.wikipedia.org/wiki/Milim%C3%A9t" TargetMode="External"/></Relationships>
</file>

<file path=ppt/slides/_rels/slide2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em.tkaraoke.com/14232/Vu_Quan_Phuon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3" descr="science_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3501008"/>
            <a:ext cx="6191250" cy="187220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5576" y="404664"/>
            <a:ext cx="7772400" cy="1470025"/>
          </a:xfrm>
        </p:spPr>
        <p:txBody>
          <a:bodyPr>
            <a:noAutofit/>
          </a:bodyPr>
          <a:lstStyle/>
          <a:p>
            <a:r>
              <a:rPr lang="en-US" sz="2400" b="1" dirty="0" smtClean="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latin typeface="Times New Roman" pitchFamily="18" charset="0"/>
              </a:rPr>
              <a:t>PHÒNG GD&amp;ĐT HUYỆN CƯ JÚT</a:t>
            </a:r>
            <a:br>
              <a:rPr lang="en-US" sz="2400" b="1" dirty="0" smtClean="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latin typeface="Times New Roman" pitchFamily="18" charset="0"/>
              </a:rPr>
            </a:br>
            <a:r>
              <a:rPr lang="en-US" sz="2400" b="1" dirty="0" smtClean="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latin typeface="Times New Roman" pitchFamily="18" charset="0"/>
              </a:rPr>
              <a:t>TRƯỜNG THCS PHẠM HỒNG THÁI</a:t>
            </a:r>
            <a:br>
              <a:rPr lang="en-US" sz="2400" b="1" dirty="0" smtClean="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latin typeface="Times New Roman" pitchFamily="18" charset="0"/>
              </a:rPr>
            </a:br>
            <a:endParaRPr lang="en-US" sz="2400" b="1" dirty="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endParaRPr>
          </a:p>
        </p:txBody>
      </p:sp>
      <p:sp>
        <p:nvSpPr>
          <p:cNvPr id="3" name="Subtitle 2"/>
          <p:cNvSpPr>
            <a:spLocks noGrp="1"/>
          </p:cNvSpPr>
          <p:nvPr>
            <p:ph type="subTitle" idx="1"/>
          </p:nvPr>
        </p:nvSpPr>
        <p:spPr>
          <a:xfrm>
            <a:off x="395536" y="1916832"/>
            <a:ext cx="8352928" cy="4392488"/>
          </a:xfrm>
        </p:spPr>
        <p:txBody>
          <a:bodyPr>
            <a:normAutofit fontScale="32500" lnSpcReduction="20000"/>
          </a:bodyPr>
          <a:lstStyle/>
          <a:p>
            <a:r>
              <a:rPr lang="en-US" sz="166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C000"/>
                </a:solidFill>
                <a:effectLst>
                  <a:outerShdw blurRad="50800" dist="40000" dir="5400000" algn="tl" rotWithShape="0">
                    <a:srgbClr val="000000">
                      <a:shade val="5000"/>
                      <a:satMod val="120000"/>
                      <a:alpha val="33000"/>
                    </a:srgbClr>
                  </a:outerShdw>
                </a:effectLst>
                <a:latin typeface="Times New Roman" pitchFamily="18" charset="0"/>
              </a:rPr>
              <a:t>LỄ RA MẮT </a:t>
            </a:r>
            <a:endParaRPr lang="en-US" sz="9800" b="1" dirty="0" smtClean="0">
              <a:solidFill>
                <a:srgbClr val="0000CC"/>
              </a:solidFill>
              <a:latin typeface="Times New Roman" pitchFamily="18" charset="0"/>
            </a:endParaRPr>
          </a:p>
          <a:p>
            <a:r>
              <a:rPr lang="en-US" sz="12300" b="1" dirty="0" smtClean="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latin typeface="Times New Roman" pitchFamily="18" charset="0"/>
              </a:rPr>
              <a:t>CÂU LẠC BỘ EM YÊU VẬT LÝ</a:t>
            </a:r>
            <a:r>
              <a:rPr lang="en-US" sz="11100" dirty="0" smtClean="0">
                <a:solidFill>
                  <a:srgbClr val="FF0000"/>
                </a:solidFill>
                <a:latin typeface="Times New Roman" pitchFamily="18" charset="0"/>
              </a:rPr>
              <a:t/>
            </a:r>
            <a:br>
              <a:rPr lang="en-US" sz="11100" dirty="0" smtClean="0">
                <a:solidFill>
                  <a:srgbClr val="FF0000"/>
                </a:solidFill>
                <a:latin typeface="Times New Roman" pitchFamily="18" charset="0"/>
              </a:rPr>
            </a:br>
            <a:r>
              <a:rPr lang="en-US" sz="5500" dirty="0" smtClean="0">
                <a:solidFill>
                  <a:srgbClr val="0000CC"/>
                </a:solidFill>
                <a:latin typeface="Times New Roman" pitchFamily="18" charset="0"/>
              </a:rPr>
              <a:t/>
            </a:r>
            <a:br>
              <a:rPr lang="en-US" sz="5500" dirty="0" smtClean="0">
                <a:solidFill>
                  <a:srgbClr val="0000CC"/>
                </a:solidFill>
                <a:latin typeface="Times New Roman" pitchFamily="18" charset="0"/>
              </a:rPr>
            </a:br>
            <a:endParaRPr lang="en-US" sz="5500" dirty="0" smtClean="0">
              <a:solidFill>
                <a:srgbClr val="0000CC"/>
              </a:solidFill>
              <a:latin typeface="Times New Roman" pitchFamily="18" charset="0"/>
            </a:endParaRPr>
          </a:p>
          <a:p>
            <a:endParaRPr lang="en-US" dirty="0">
              <a:solidFill>
                <a:srgbClr val="0000CC"/>
              </a:solidFill>
              <a:latin typeface="Times New Roman" pitchFamily="18" charset="0"/>
            </a:endParaRPr>
          </a:p>
          <a:p>
            <a:endParaRPr lang="en-US" dirty="0" smtClean="0">
              <a:solidFill>
                <a:srgbClr val="0000CC"/>
              </a:solidFill>
              <a:latin typeface="Times New Roman" pitchFamily="18" charset="0"/>
            </a:endParaRPr>
          </a:p>
          <a:p>
            <a:r>
              <a:rPr lang="en-US" dirty="0" smtClean="0">
                <a:solidFill>
                  <a:srgbClr val="0000CC"/>
                </a:solidFill>
                <a:latin typeface="Times New Roman" pitchFamily="18" charset="0"/>
              </a:rPr>
              <a:t> </a:t>
            </a:r>
          </a:p>
          <a:p>
            <a:endParaRPr lang="en-US" i="1" dirty="0">
              <a:solidFill>
                <a:srgbClr val="0000CC"/>
              </a:solidFill>
              <a:latin typeface="Times New Roman" pitchFamily="18" charset="0"/>
            </a:endParaRPr>
          </a:p>
          <a:p>
            <a:endParaRPr lang="en-US" i="1" dirty="0" smtClean="0">
              <a:solidFill>
                <a:srgbClr val="0000CC"/>
              </a:solidFill>
              <a:latin typeface="Times New Roman" pitchFamily="18" charset="0"/>
            </a:endParaRPr>
          </a:p>
          <a:p>
            <a:endParaRPr lang="en-US" i="1" dirty="0">
              <a:solidFill>
                <a:srgbClr val="0000CC"/>
              </a:solidFill>
              <a:latin typeface="Times New Roman" pitchFamily="18" charset="0"/>
            </a:endParaRPr>
          </a:p>
          <a:p>
            <a:endParaRPr lang="en-US" i="1" dirty="0" smtClean="0">
              <a:solidFill>
                <a:srgbClr val="0000CC"/>
              </a:solidFill>
              <a:latin typeface="Times New Roman" pitchFamily="18" charset="0"/>
            </a:endParaRPr>
          </a:p>
          <a:p>
            <a:endParaRPr lang="en-US" i="1" dirty="0">
              <a:solidFill>
                <a:srgbClr val="0000CC"/>
              </a:solidFill>
              <a:latin typeface="Times New Roman" pitchFamily="18" charset="0"/>
            </a:endParaRPr>
          </a:p>
          <a:p>
            <a:endParaRPr lang="en-US" i="1" dirty="0" smtClean="0">
              <a:solidFill>
                <a:srgbClr val="0000CC"/>
              </a:solidFill>
              <a:latin typeface="Times New Roman" pitchFamily="18" charset="0"/>
            </a:endParaRPr>
          </a:p>
          <a:p>
            <a:endParaRPr lang="en-US" i="1" dirty="0" smtClean="0">
              <a:solidFill>
                <a:srgbClr val="0000CC"/>
              </a:solidFill>
              <a:latin typeface="Times New Roman" pitchFamily="18" charset="0"/>
            </a:endParaRPr>
          </a:p>
          <a:p>
            <a:endParaRPr lang="en-US" i="1" dirty="0">
              <a:solidFill>
                <a:srgbClr val="0000CC"/>
              </a:solidFill>
              <a:latin typeface="Times New Roman" pitchFamily="18" charset="0"/>
            </a:endParaRPr>
          </a:p>
          <a:p>
            <a:r>
              <a:rPr lang="en-US" sz="7400" b="1" i="1" dirty="0" err="1" smtClean="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latin typeface="Times New Roman" pitchFamily="18" charset="0"/>
              </a:rPr>
              <a:t>Eapô</a:t>
            </a:r>
            <a:r>
              <a:rPr lang="en-US" sz="7400" b="1" i="1" dirty="0" smtClean="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latin typeface="Times New Roman" pitchFamily="18" charset="0"/>
              </a:rPr>
              <a:t>, </a:t>
            </a:r>
            <a:r>
              <a:rPr lang="en-US" sz="7400" b="1" i="1" dirty="0" err="1" smtClean="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latin typeface="Times New Roman" pitchFamily="18" charset="0"/>
              </a:rPr>
              <a:t>ngày</a:t>
            </a:r>
            <a:r>
              <a:rPr lang="en-US" sz="7400" b="1" i="1" dirty="0" smtClean="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latin typeface="Times New Roman" pitchFamily="18" charset="0"/>
              </a:rPr>
              <a:t> 25 </a:t>
            </a:r>
            <a:r>
              <a:rPr lang="en-US" sz="7400" b="1" i="1" dirty="0" err="1" smtClean="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latin typeface="Times New Roman" pitchFamily="18" charset="0"/>
              </a:rPr>
              <a:t>tháng</a:t>
            </a:r>
            <a:r>
              <a:rPr lang="en-US" sz="7400" b="1" i="1" dirty="0" smtClean="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latin typeface="Times New Roman" pitchFamily="18" charset="0"/>
              </a:rPr>
              <a:t> 10 </a:t>
            </a:r>
            <a:r>
              <a:rPr lang="en-US" sz="7400" b="1" i="1" dirty="0" err="1" smtClean="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latin typeface="Times New Roman" pitchFamily="18" charset="0"/>
              </a:rPr>
              <a:t>năm</a:t>
            </a:r>
            <a:r>
              <a:rPr lang="en-US" sz="7400" b="1" i="1" dirty="0" smtClean="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latin typeface="Times New Roman" pitchFamily="18" charset="0"/>
              </a:rPr>
              <a:t> </a:t>
            </a:r>
            <a:r>
              <a:rPr lang="en-US" sz="7400" b="1" i="1" dirty="0" smtClean="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latin typeface="Times New Roman" pitchFamily="18" charset="0"/>
              </a:rPr>
              <a:t>2018</a:t>
            </a:r>
            <a:r>
              <a:rPr lang="en-US" sz="7400" b="1" dirty="0" smtClean="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latin typeface="Times New Roman" pitchFamily="18" charset="0"/>
              </a:rPr>
              <a:t> </a:t>
            </a:r>
            <a:r>
              <a:rPr lang="en-US" dirty="0" smtClean="0">
                <a:solidFill>
                  <a:srgbClr val="0000CC"/>
                </a:solidFill>
                <a:latin typeface="Times New Roman" pitchFamily="18" charset="0"/>
              </a:rPr>
              <a:t/>
            </a:r>
            <a:br>
              <a:rPr lang="en-US" dirty="0" smtClean="0">
                <a:solidFill>
                  <a:srgbClr val="0000CC"/>
                </a:solidFill>
                <a:latin typeface="Times New Roman" pitchFamily="18" charset="0"/>
              </a:rPr>
            </a:br>
            <a:r>
              <a:rPr lang="en-US" dirty="0" smtClean="0">
                <a:solidFill>
                  <a:srgbClr val="0000CC"/>
                </a:solidFill>
                <a:latin typeface="Times New Roman" pitchFamily="18" charset="0"/>
              </a:rPr>
              <a:t/>
            </a:r>
            <a:br>
              <a:rPr lang="en-US" dirty="0" smtClean="0">
                <a:solidFill>
                  <a:srgbClr val="0000CC"/>
                </a:solidFill>
                <a:latin typeface="Times New Roman" pitchFamily="18" charset="0"/>
              </a:rPr>
            </a:br>
            <a:endParaRPr lang="en-US" dirty="0"/>
          </a:p>
        </p:txBody>
      </p:sp>
      <p:pic>
        <p:nvPicPr>
          <p:cNvPr id="4" name="Picture 11" descr="CuoiTra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5" y="1441686"/>
            <a:ext cx="4086225" cy="323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408405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42194"/>
          </a:xfrm>
        </p:spPr>
        <p:txBody>
          <a:bodyPr>
            <a:normAutofit fontScale="90000"/>
          </a:bodyPr>
          <a:lstStyle/>
          <a:p>
            <a:r>
              <a:rPr lang="en-US" sz="38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KẾ </a:t>
            </a:r>
            <a:r>
              <a:rPr lang="en-US" sz="38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HOẠCH HOẠT ĐỘNG CLB</a:t>
            </a:r>
            <a:br>
              <a:rPr lang="en-US" sz="38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br>
            <a:r>
              <a:rPr lang="en-US" sz="38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“EM YÊU VẬT LÝ”</a:t>
            </a:r>
            <a:r>
              <a:rPr lang="en-US" sz="3800" dirty="0">
                <a:latin typeface="Times New Roman" pitchFamily="18" charset="0"/>
                <a:cs typeface="Times New Roman" pitchFamily="18" charset="0"/>
              </a:rPr>
              <a:t/>
            </a:r>
            <a:br>
              <a:rPr lang="en-US" sz="3800" dirty="0">
                <a:latin typeface="Times New Roman" pitchFamily="18" charset="0"/>
                <a:cs typeface="Times New Roman" pitchFamily="18" charset="0"/>
              </a:rPr>
            </a:br>
            <a:endParaRPr lang="en-US" sz="3800" dirty="0"/>
          </a:p>
        </p:txBody>
      </p:sp>
      <p:pic>
        <p:nvPicPr>
          <p:cNvPr id="4" name="Picture 11" descr="CuoiTra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27784" y="1412776"/>
            <a:ext cx="4086225" cy="3238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p:cNvGraphicFramePr>
            <a:graphicFrameLocks noGrp="1"/>
          </p:cNvGraphicFramePr>
          <p:nvPr>
            <p:extLst>
              <p:ext uri="{D42A27DB-BD31-4B8C-83A1-F6EECF244321}">
                <p14:modId xmlns:p14="http://schemas.microsoft.com/office/powerpoint/2010/main" val="4048642803"/>
              </p:ext>
            </p:extLst>
          </p:nvPr>
        </p:nvGraphicFramePr>
        <p:xfrm>
          <a:off x="467544" y="1988840"/>
          <a:ext cx="8352928" cy="4303345"/>
        </p:xfrm>
        <a:graphic>
          <a:graphicData uri="http://schemas.openxmlformats.org/drawingml/2006/table">
            <a:tbl>
              <a:tblPr firstRow="1" bandRow="1">
                <a:tableStyleId>{5C22544A-7EE6-4342-B048-85BDC9FD1C3A}</a:tableStyleId>
              </a:tblPr>
              <a:tblGrid>
                <a:gridCol w="8352928"/>
              </a:tblGrid>
              <a:tr h="6960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u="none" kern="1200" dirty="0" smtClean="0">
                          <a:solidFill>
                            <a:srgbClr val="FFFF00"/>
                          </a:solidFill>
                          <a:effectLst/>
                          <a:latin typeface="Times New Roman" pitchFamily="18" charset="0"/>
                          <a:ea typeface="+mn-ea"/>
                          <a:cs typeface="Times New Roman" pitchFamily="18" charset="0"/>
                        </a:rPr>
                        <a:t>IV. HOẠT ĐỘNG CỦA CÂU LẠC BỘ</a:t>
                      </a:r>
                    </a:p>
                  </a:txBody>
                  <a:tcPr/>
                </a:tc>
              </a:tr>
              <a:tr h="696077">
                <a:tc>
                  <a:txBody>
                    <a:bodyPr/>
                    <a:lstStyle/>
                    <a:p>
                      <a:r>
                        <a:rPr lang="en-US" sz="2400" b="1" dirty="0" smtClean="0">
                          <a:latin typeface="Times New Roman" pitchFamily="18" charset="0"/>
                          <a:cs typeface="Times New Roman" pitchFamily="18" charset="0"/>
                        </a:rPr>
                        <a:t>1.</a:t>
                      </a:r>
                      <a:r>
                        <a:rPr lang="en-US" sz="2400" b="1" baseline="0" dirty="0" smtClean="0">
                          <a:latin typeface="Times New Roman" pitchFamily="18" charset="0"/>
                          <a:cs typeface="Times New Roman" pitchFamily="18" charset="0"/>
                        </a:rPr>
                        <a:t> </a:t>
                      </a:r>
                      <a:r>
                        <a:rPr lang="en-US" sz="2400" b="1" kern="1200" dirty="0" err="1" smtClean="0">
                          <a:solidFill>
                            <a:schemeClr val="dk1"/>
                          </a:solidFill>
                          <a:effectLst/>
                          <a:latin typeface="Times New Roman" pitchFamily="18" charset="0"/>
                          <a:ea typeface="+mn-ea"/>
                          <a:cs typeface="Times New Roman" pitchFamily="18" charset="0"/>
                        </a:rPr>
                        <a:t>Phạm</a:t>
                      </a:r>
                      <a:r>
                        <a:rPr lang="en-US" sz="2400" b="1" kern="1200" dirty="0" smtClean="0">
                          <a:solidFill>
                            <a:schemeClr val="dk1"/>
                          </a:solidFill>
                          <a:effectLst/>
                          <a:latin typeface="Times New Roman" pitchFamily="18" charset="0"/>
                          <a:ea typeface="+mn-ea"/>
                          <a:cs typeface="Times New Roman" pitchFamily="18" charset="0"/>
                        </a:rPr>
                        <a:t> vi </a:t>
                      </a:r>
                      <a:r>
                        <a:rPr lang="en-US" sz="2400" b="1" kern="1200" dirty="0" err="1" smtClean="0">
                          <a:solidFill>
                            <a:schemeClr val="dk1"/>
                          </a:solidFill>
                          <a:effectLst/>
                          <a:latin typeface="Times New Roman" pitchFamily="18" charset="0"/>
                          <a:ea typeface="+mn-ea"/>
                          <a:cs typeface="Times New Roman" pitchFamily="18" charset="0"/>
                        </a:rPr>
                        <a:t>hoạt</a:t>
                      </a:r>
                      <a:r>
                        <a:rPr lang="en-US" sz="2400" b="1" kern="1200" dirty="0" smtClean="0">
                          <a:solidFill>
                            <a:schemeClr val="dk1"/>
                          </a:solidFill>
                          <a:effectLst/>
                          <a:latin typeface="Times New Roman" pitchFamily="18" charset="0"/>
                          <a:ea typeface="+mn-ea"/>
                          <a:cs typeface="Times New Roman" pitchFamily="18" charset="0"/>
                        </a:rPr>
                        <a:t> </a:t>
                      </a:r>
                      <a:r>
                        <a:rPr lang="en-US" sz="2400" b="1" kern="1200" dirty="0" err="1" smtClean="0">
                          <a:solidFill>
                            <a:schemeClr val="dk1"/>
                          </a:solidFill>
                          <a:effectLst/>
                          <a:latin typeface="Times New Roman" pitchFamily="18" charset="0"/>
                          <a:ea typeface="+mn-ea"/>
                          <a:cs typeface="Times New Roman" pitchFamily="18" charset="0"/>
                        </a:rPr>
                        <a:t>động</a:t>
                      </a:r>
                      <a:endParaRPr lang="en-US" sz="2400" b="1" dirty="0">
                        <a:latin typeface="Times New Roman" pitchFamily="18" charset="0"/>
                        <a:cs typeface="Times New Roman" pitchFamily="18" charset="0"/>
                      </a:endParaRPr>
                    </a:p>
                  </a:txBody>
                  <a:tcPr/>
                </a:tc>
              </a:tr>
              <a:tr h="696077">
                <a:tc>
                  <a:txBody>
                    <a:bodyPr/>
                    <a:lstStyle/>
                    <a:p>
                      <a:r>
                        <a:rPr lang="en-US" sz="2400" b="0" kern="1200" dirty="0" err="1" smtClean="0">
                          <a:solidFill>
                            <a:schemeClr val="dk1"/>
                          </a:solidFill>
                          <a:effectLst/>
                          <a:latin typeface="Times New Roman" pitchFamily="18" charset="0"/>
                          <a:ea typeface="+mn-ea"/>
                          <a:cs typeface="Times New Roman" pitchFamily="18" charset="0"/>
                        </a:rPr>
                        <a:t>Tại</a:t>
                      </a:r>
                      <a:r>
                        <a:rPr lang="en-US" sz="2400" b="0" kern="1200" baseline="0" dirty="0" smtClean="0">
                          <a:solidFill>
                            <a:schemeClr val="dk1"/>
                          </a:solidFill>
                          <a:effectLst/>
                          <a:latin typeface="Times New Roman" pitchFamily="18" charset="0"/>
                          <a:ea typeface="+mn-ea"/>
                          <a:cs typeface="Times New Roman" pitchFamily="18" charset="0"/>
                        </a:rPr>
                        <a:t> </a:t>
                      </a:r>
                      <a:r>
                        <a:rPr lang="en-US" sz="2400" b="0" kern="1200" baseline="0" dirty="0" err="1" smtClean="0">
                          <a:solidFill>
                            <a:schemeClr val="dk1"/>
                          </a:solidFill>
                          <a:effectLst/>
                          <a:latin typeface="Times New Roman" pitchFamily="18" charset="0"/>
                          <a:ea typeface="+mn-ea"/>
                          <a:cs typeface="Times New Roman" pitchFamily="18" charset="0"/>
                        </a:rPr>
                        <a:t>trường</a:t>
                      </a:r>
                      <a:r>
                        <a:rPr lang="en-US" sz="2400" b="0" kern="1200" baseline="0" dirty="0" smtClean="0">
                          <a:solidFill>
                            <a:schemeClr val="dk1"/>
                          </a:solidFill>
                          <a:effectLst/>
                          <a:latin typeface="Times New Roman" pitchFamily="18" charset="0"/>
                          <a:ea typeface="+mn-ea"/>
                          <a:cs typeface="Times New Roman" pitchFamily="18" charset="0"/>
                        </a:rPr>
                        <a:t> THCS </a:t>
                      </a:r>
                      <a:r>
                        <a:rPr lang="en-US" sz="2400" b="0" kern="1200" baseline="0" dirty="0" err="1" smtClean="0">
                          <a:solidFill>
                            <a:schemeClr val="dk1"/>
                          </a:solidFill>
                          <a:effectLst/>
                          <a:latin typeface="Times New Roman" pitchFamily="18" charset="0"/>
                          <a:ea typeface="+mn-ea"/>
                          <a:cs typeface="Times New Roman" pitchFamily="18" charset="0"/>
                        </a:rPr>
                        <a:t>Phạm</a:t>
                      </a:r>
                      <a:r>
                        <a:rPr lang="en-US" sz="2400" b="0" kern="1200" baseline="0" dirty="0" smtClean="0">
                          <a:solidFill>
                            <a:schemeClr val="dk1"/>
                          </a:solidFill>
                          <a:effectLst/>
                          <a:latin typeface="Times New Roman" pitchFamily="18" charset="0"/>
                          <a:ea typeface="+mn-ea"/>
                          <a:cs typeface="Times New Roman" pitchFamily="18" charset="0"/>
                        </a:rPr>
                        <a:t> </a:t>
                      </a:r>
                      <a:r>
                        <a:rPr lang="en-US" sz="2400" b="0" kern="1200" baseline="0" dirty="0" err="1" smtClean="0">
                          <a:solidFill>
                            <a:schemeClr val="dk1"/>
                          </a:solidFill>
                          <a:effectLst/>
                          <a:latin typeface="Times New Roman" pitchFamily="18" charset="0"/>
                          <a:ea typeface="+mn-ea"/>
                          <a:cs typeface="Times New Roman" pitchFamily="18" charset="0"/>
                        </a:rPr>
                        <a:t>Hồng</a:t>
                      </a:r>
                      <a:r>
                        <a:rPr lang="en-US" sz="2400" b="0" kern="1200" baseline="0" dirty="0" smtClean="0">
                          <a:solidFill>
                            <a:schemeClr val="dk1"/>
                          </a:solidFill>
                          <a:effectLst/>
                          <a:latin typeface="Times New Roman" pitchFamily="18" charset="0"/>
                          <a:ea typeface="+mn-ea"/>
                          <a:cs typeface="Times New Roman" pitchFamily="18" charset="0"/>
                        </a:rPr>
                        <a:t> </a:t>
                      </a:r>
                      <a:r>
                        <a:rPr lang="en-US" sz="2400" b="0" kern="1200" baseline="0" dirty="0" err="1" smtClean="0">
                          <a:solidFill>
                            <a:schemeClr val="dk1"/>
                          </a:solidFill>
                          <a:effectLst/>
                          <a:latin typeface="Times New Roman" pitchFamily="18" charset="0"/>
                          <a:ea typeface="+mn-ea"/>
                          <a:cs typeface="Times New Roman" pitchFamily="18" charset="0"/>
                        </a:rPr>
                        <a:t>Thái</a:t>
                      </a:r>
                      <a:endParaRPr lang="en-US" sz="2400" b="0" dirty="0">
                        <a:latin typeface="Times New Roman" pitchFamily="18" charset="0"/>
                        <a:cs typeface="Times New Roman" pitchFamily="18" charset="0"/>
                      </a:endParaRPr>
                    </a:p>
                  </a:txBody>
                  <a:tcPr/>
                </a:tc>
              </a:tr>
              <a:tr h="696077">
                <a:tc>
                  <a:txBody>
                    <a:bodyPr/>
                    <a:lstStyle/>
                    <a:p>
                      <a:r>
                        <a:rPr lang="en-US" sz="2400" b="1" dirty="0" smtClean="0">
                          <a:latin typeface="Times New Roman" pitchFamily="18" charset="0"/>
                          <a:cs typeface="Times New Roman" pitchFamily="18" charset="0"/>
                        </a:rPr>
                        <a:t>2. </a:t>
                      </a:r>
                      <a:r>
                        <a:rPr lang="en-US" sz="2400" b="1" kern="1200" dirty="0" err="1" smtClean="0">
                          <a:solidFill>
                            <a:schemeClr val="dk1"/>
                          </a:solidFill>
                          <a:effectLst/>
                          <a:latin typeface="Times New Roman" pitchFamily="18" charset="0"/>
                          <a:ea typeface="+mn-ea"/>
                          <a:cs typeface="Times New Roman" pitchFamily="18" charset="0"/>
                        </a:rPr>
                        <a:t>Thời</a:t>
                      </a:r>
                      <a:r>
                        <a:rPr lang="en-US" sz="2400" b="1" kern="1200" dirty="0" smtClean="0">
                          <a:solidFill>
                            <a:schemeClr val="dk1"/>
                          </a:solidFill>
                          <a:effectLst/>
                          <a:latin typeface="Times New Roman" pitchFamily="18" charset="0"/>
                          <a:ea typeface="+mn-ea"/>
                          <a:cs typeface="Times New Roman" pitchFamily="18" charset="0"/>
                        </a:rPr>
                        <a:t> </a:t>
                      </a:r>
                      <a:r>
                        <a:rPr lang="en-US" sz="2400" b="1" kern="1200" dirty="0" err="1" smtClean="0">
                          <a:solidFill>
                            <a:schemeClr val="dk1"/>
                          </a:solidFill>
                          <a:effectLst/>
                          <a:latin typeface="Times New Roman" pitchFamily="18" charset="0"/>
                          <a:ea typeface="+mn-ea"/>
                          <a:cs typeface="Times New Roman" pitchFamily="18" charset="0"/>
                        </a:rPr>
                        <a:t>gian</a:t>
                      </a:r>
                      <a:r>
                        <a:rPr lang="en-US" sz="2400" b="1" kern="1200" dirty="0" smtClean="0">
                          <a:solidFill>
                            <a:schemeClr val="dk1"/>
                          </a:solidFill>
                          <a:effectLst/>
                          <a:latin typeface="Times New Roman" pitchFamily="18" charset="0"/>
                          <a:ea typeface="+mn-ea"/>
                          <a:cs typeface="Times New Roman" pitchFamily="18" charset="0"/>
                        </a:rPr>
                        <a:t> </a:t>
                      </a:r>
                      <a:r>
                        <a:rPr lang="en-US" sz="2400" b="1" kern="1200" dirty="0" err="1" smtClean="0">
                          <a:solidFill>
                            <a:schemeClr val="dk1"/>
                          </a:solidFill>
                          <a:effectLst/>
                          <a:latin typeface="Times New Roman" pitchFamily="18" charset="0"/>
                          <a:ea typeface="+mn-ea"/>
                          <a:cs typeface="Times New Roman" pitchFamily="18" charset="0"/>
                        </a:rPr>
                        <a:t>hoạt</a:t>
                      </a:r>
                      <a:r>
                        <a:rPr lang="en-US" sz="2400" b="1" kern="1200" dirty="0" smtClean="0">
                          <a:solidFill>
                            <a:schemeClr val="dk1"/>
                          </a:solidFill>
                          <a:effectLst/>
                          <a:latin typeface="Times New Roman" pitchFamily="18" charset="0"/>
                          <a:ea typeface="+mn-ea"/>
                          <a:cs typeface="Times New Roman" pitchFamily="18" charset="0"/>
                        </a:rPr>
                        <a:t> </a:t>
                      </a:r>
                      <a:r>
                        <a:rPr lang="en-US" sz="2400" b="1" kern="1200" dirty="0" err="1" smtClean="0">
                          <a:solidFill>
                            <a:schemeClr val="dk1"/>
                          </a:solidFill>
                          <a:effectLst/>
                          <a:latin typeface="Times New Roman" pitchFamily="18" charset="0"/>
                          <a:ea typeface="+mn-ea"/>
                          <a:cs typeface="Times New Roman" pitchFamily="18" charset="0"/>
                        </a:rPr>
                        <a:t>động</a:t>
                      </a:r>
                      <a:endParaRPr lang="en-US" sz="2400" b="1" dirty="0">
                        <a:latin typeface="Times New Roman" pitchFamily="18" charset="0"/>
                        <a:cs typeface="Times New Roman" pitchFamily="18" charset="0"/>
                      </a:endParaRPr>
                    </a:p>
                  </a:txBody>
                  <a:tcPr/>
                </a:tc>
              </a:tr>
              <a:tr h="6960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itchFamily="18" charset="0"/>
                          <a:cs typeface="Times New Roman" pitchFamily="18" charset="0"/>
                        </a:rPr>
                        <a:t>Mỗi</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tháng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sinh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hoạt</a:t>
                      </a:r>
                      <a:r>
                        <a:rPr lang="en-US" sz="2400" baseline="0" dirty="0" smtClean="0">
                          <a:latin typeface="Times New Roman" pitchFamily="18" charset="0"/>
                          <a:cs typeface="Times New Roman" pitchFamily="18" charset="0"/>
                        </a:rPr>
                        <a:t> 1 </a:t>
                      </a:r>
                      <a:r>
                        <a:rPr lang="en-US" sz="2400" baseline="0" dirty="0" err="1" smtClean="0">
                          <a:latin typeface="Times New Roman" pitchFamily="18" charset="0"/>
                          <a:cs typeface="Times New Roman" pitchFamily="18" charset="0"/>
                        </a:rPr>
                        <a:t>chuyên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đề</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vào</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thứ</a:t>
                      </a:r>
                      <a:r>
                        <a:rPr lang="en-US" sz="2400" baseline="0" dirty="0" smtClean="0">
                          <a:latin typeface="Times New Roman" pitchFamily="18" charset="0"/>
                          <a:cs typeface="Times New Roman" pitchFamily="18" charset="0"/>
                        </a:rPr>
                        <a:t> 5 </a:t>
                      </a:r>
                      <a:r>
                        <a:rPr lang="en-US" sz="2400" baseline="0" dirty="0" err="1" smtClean="0">
                          <a:latin typeface="Times New Roman" pitchFamily="18" charset="0"/>
                          <a:cs typeface="Times New Roman" pitchFamily="18" charset="0"/>
                        </a:rPr>
                        <a:t>tuần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thứ</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tư</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hàng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tháng</a:t>
                      </a:r>
                      <a:r>
                        <a:rPr lang="en-US" sz="2400" baseline="0" dirty="0" smtClean="0">
                          <a:latin typeface="Times New Roman" pitchFamily="18" charset="0"/>
                          <a:cs typeface="Times New Roman" pitchFamily="18"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2400" i="1" baseline="0" dirty="0" smtClean="0">
                          <a:solidFill>
                            <a:srgbClr val="FF0000"/>
                          </a:solidFill>
                          <a:latin typeface="Times New Roman" pitchFamily="18" charset="0"/>
                          <a:cs typeface="Times New Roman" pitchFamily="18" charset="0"/>
                        </a:rPr>
                        <a:t>(</a:t>
                      </a:r>
                      <a:r>
                        <a:rPr lang="en-US" sz="2400" i="1" baseline="0" dirty="0" err="1" smtClean="0">
                          <a:solidFill>
                            <a:srgbClr val="FF0000"/>
                          </a:solidFill>
                          <a:latin typeface="Times New Roman" pitchFamily="18" charset="0"/>
                          <a:cs typeface="Times New Roman" pitchFamily="18" charset="0"/>
                        </a:rPr>
                        <a:t>Tháng</a:t>
                      </a:r>
                      <a:r>
                        <a:rPr lang="en-US" sz="2400" i="1" baseline="0" dirty="0" smtClean="0">
                          <a:solidFill>
                            <a:srgbClr val="FF0000"/>
                          </a:solidFill>
                          <a:latin typeface="Times New Roman" pitchFamily="18" charset="0"/>
                          <a:cs typeface="Times New Roman" pitchFamily="18" charset="0"/>
                        </a:rPr>
                        <a:t> 10/2018; 11/2018; 12/2018; 02/2018; 3/2018; 4/2018)</a:t>
                      </a:r>
                      <a:endParaRPr lang="en-US" sz="2400" i="1" dirty="0" smtClean="0">
                        <a:solidFill>
                          <a:srgbClr val="FF0000"/>
                        </a:solidFill>
                        <a:latin typeface="Times New Roman" pitchFamily="18" charset="0"/>
                        <a:cs typeface="Times New Roman" pitchFamily="18" charset="0"/>
                      </a:endParaRPr>
                    </a:p>
                  </a:txBody>
                  <a:tcPr/>
                </a:tc>
              </a:tr>
              <a:tr h="696077">
                <a:tc>
                  <a:txBody>
                    <a:bodyPr/>
                    <a:lstStyle/>
                    <a:p>
                      <a:r>
                        <a:rPr lang="en-US" sz="2400" b="1" dirty="0" smtClean="0">
                          <a:latin typeface="Times New Roman" pitchFamily="18" charset="0"/>
                          <a:cs typeface="Times New Roman" pitchFamily="18" charset="0"/>
                        </a:rPr>
                        <a:t>3. </a:t>
                      </a:r>
                      <a:r>
                        <a:rPr lang="en-US" sz="2400" b="1" dirty="0" err="1" smtClean="0">
                          <a:latin typeface="Times New Roman" pitchFamily="18" charset="0"/>
                          <a:cs typeface="Times New Roman" pitchFamily="18" charset="0"/>
                        </a:rPr>
                        <a:t>Địa</a:t>
                      </a:r>
                      <a:r>
                        <a:rPr lang="en-US" sz="2400" b="1" baseline="0" dirty="0" smtClean="0">
                          <a:latin typeface="Times New Roman" pitchFamily="18" charset="0"/>
                          <a:cs typeface="Times New Roman" pitchFamily="18" charset="0"/>
                        </a:rPr>
                        <a:t> </a:t>
                      </a:r>
                      <a:r>
                        <a:rPr lang="en-US" sz="2400" b="1" baseline="0" dirty="0" err="1" smtClean="0">
                          <a:latin typeface="Times New Roman" pitchFamily="18" charset="0"/>
                          <a:cs typeface="Times New Roman" pitchFamily="18" charset="0"/>
                        </a:rPr>
                        <a:t>điểm</a:t>
                      </a:r>
                      <a:r>
                        <a:rPr lang="en-US" sz="2400" b="1" baseline="0" dirty="0" smtClean="0">
                          <a:latin typeface="Times New Roman" pitchFamily="18" charset="0"/>
                          <a:cs typeface="Times New Roman" pitchFamily="18" charset="0"/>
                        </a:rPr>
                        <a:t>: </a:t>
                      </a:r>
                      <a:r>
                        <a:rPr lang="en-US" sz="2400" b="0" baseline="0" dirty="0" err="1" smtClean="0">
                          <a:latin typeface="Times New Roman" pitchFamily="18" charset="0"/>
                          <a:cs typeface="Times New Roman" pitchFamily="18" charset="0"/>
                        </a:rPr>
                        <a:t>Tại</a:t>
                      </a:r>
                      <a:r>
                        <a:rPr lang="en-US" sz="2400" b="0" baseline="0" dirty="0" smtClean="0">
                          <a:latin typeface="Times New Roman" pitchFamily="18" charset="0"/>
                          <a:cs typeface="Times New Roman" pitchFamily="18" charset="0"/>
                        </a:rPr>
                        <a:t> </a:t>
                      </a:r>
                      <a:r>
                        <a:rPr lang="en-US" sz="2400" b="0" baseline="0" dirty="0" err="1" smtClean="0">
                          <a:latin typeface="Times New Roman" pitchFamily="18" charset="0"/>
                          <a:cs typeface="Times New Roman" pitchFamily="18" charset="0"/>
                        </a:rPr>
                        <a:t>phòng</a:t>
                      </a:r>
                      <a:r>
                        <a:rPr lang="en-US" sz="2400" b="0" baseline="0" dirty="0" smtClean="0">
                          <a:latin typeface="Times New Roman" pitchFamily="18" charset="0"/>
                          <a:cs typeface="Times New Roman" pitchFamily="18" charset="0"/>
                        </a:rPr>
                        <a:t> </a:t>
                      </a:r>
                      <a:r>
                        <a:rPr lang="en-US" sz="2400" b="0" baseline="0" dirty="0" err="1" smtClean="0">
                          <a:latin typeface="Times New Roman" pitchFamily="18" charset="0"/>
                          <a:cs typeface="Times New Roman" pitchFamily="18" charset="0"/>
                        </a:rPr>
                        <a:t>Máy</a:t>
                      </a:r>
                      <a:r>
                        <a:rPr lang="en-US" sz="2400" b="0" baseline="0" dirty="0" smtClean="0">
                          <a:latin typeface="Times New Roman" pitchFamily="18" charset="0"/>
                          <a:cs typeface="Times New Roman" pitchFamily="18" charset="0"/>
                        </a:rPr>
                        <a:t> </a:t>
                      </a:r>
                      <a:r>
                        <a:rPr lang="en-US" sz="2400" b="0" baseline="0" dirty="0" err="1" smtClean="0">
                          <a:latin typeface="Times New Roman" pitchFamily="18" charset="0"/>
                          <a:cs typeface="Times New Roman" pitchFamily="18" charset="0"/>
                        </a:rPr>
                        <a:t>chiếu</a:t>
                      </a:r>
                      <a:r>
                        <a:rPr lang="en-US" sz="2400" b="0" baseline="0" dirty="0" smtClean="0">
                          <a:latin typeface="Times New Roman" pitchFamily="18" charset="0"/>
                          <a:cs typeface="Times New Roman" pitchFamily="18" charset="0"/>
                        </a:rPr>
                        <a:t>, </a:t>
                      </a:r>
                      <a:r>
                        <a:rPr lang="en-US" sz="2400" b="0" baseline="0" dirty="0" err="1" smtClean="0">
                          <a:latin typeface="Times New Roman" pitchFamily="18" charset="0"/>
                          <a:cs typeface="Times New Roman" pitchFamily="18" charset="0"/>
                        </a:rPr>
                        <a:t>phòng</a:t>
                      </a:r>
                      <a:r>
                        <a:rPr lang="en-US" sz="2400" b="0" baseline="0" dirty="0" smtClean="0">
                          <a:latin typeface="Times New Roman" pitchFamily="18" charset="0"/>
                          <a:cs typeface="Times New Roman" pitchFamily="18" charset="0"/>
                        </a:rPr>
                        <a:t> </a:t>
                      </a:r>
                      <a:r>
                        <a:rPr lang="en-US" sz="2400" b="0" baseline="0" dirty="0" err="1" smtClean="0">
                          <a:latin typeface="Times New Roman" pitchFamily="18" charset="0"/>
                          <a:cs typeface="Times New Roman" pitchFamily="18" charset="0"/>
                        </a:rPr>
                        <a:t>thực</a:t>
                      </a:r>
                      <a:r>
                        <a:rPr lang="en-US" sz="2400" b="0" baseline="0" dirty="0" smtClean="0">
                          <a:latin typeface="Times New Roman" pitchFamily="18" charset="0"/>
                          <a:cs typeface="Times New Roman" pitchFamily="18" charset="0"/>
                        </a:rPr>
                        <a:t> </a:t>
                      </a:r>
                      <a:r>
                        <a:rPr lang="en-US" sz="2400" b="0" baseline="0" dirty="0" err="1" smtClean="0">
                          <a:latin typeface="Times New Roman" pitchFamily="18" charset="0"/>
                          <a:cs typeface="Times New Roman" pitchFamily="18" charset="0"/>
                        </a:rPr>
                        <a:t>hành</a:t>
                      </a:r>
                      <a:r>
                        <a:rPr lang="en-US" sz="2400" b="0" baseline="0" dirty="0" smtClean="0">
                          <a:latin typeface="Times New Roman" pitchFamily="18" charset="0"/>
                          <a:cs typeface="Times New Roman" pitchFamily="18" charset="0"/>
                        </a:rPr>
                        <a:t>, </a:t>
                      </a:r>
                      <a:r>
                        <a:rPr lang="en-US" sz="2400" b="0" baseline="0" dirty="0" err="1" smtClean="0">
                          <a:latin typeface="Times New Roman" pitchFamily="18" charset="0"/>
                          <a:cs typeface="Times New Roman" pitchFamily="18" charset="0"/>
                        </a:rPr>
                        <a:t>sân</a:t>
                      </a:r>
                      <a:r>
                        <a:rPr lang="en-US" sz="2400" b="0" baseline="0" dirty="0" smtClean="0">
                          <a:latin typeface="Times New Roman" pitchFamily="18" charset="0"/>
                          <a:cs typeface="Times New Roman" pitchFamily="18" charset="0"/>
                        </a:rPr>
                        <a:t> </a:t>
                      </a:r>
                      <a:r>
                        <a:rPr lang="en-US" sz="2400" b="0" baseline="0" dirty="0" err="1" smtClean="0">
                          <a:latin typeface="Times New Roman" pitchFamily="18" charset="0"/>
                          <a:cs typeface="Times New Roman" pitchFamily="18" charset="0"/>
                        </a:rPr>
                        <a:t>khấu</a:t>
                      </a:r>
                      <a:endParaRPr lang="en-US" sz="2400" b="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326418195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54162"/>
          </a:xfrm>
        </p:spPr>
        <p:txBody>
          <a:bodyPr>
            <a:noAutofit/>
          </a:bodyPr>
          <a:lstStyle/>
          <a:p>
            <a:r>
              <a:rPr lang="en-US" sz="34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
            </a:r>
            <a:br>
              <a:rPr lang="en-US" sz="34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br>
            <a:r>
              <a:rPr lang="en-US" sz="34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KẾ </a:t>
            </a:r>
            <a:r>
              <a:rPr lang="en-US" sz="34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HOẠCH HOẠT ĐỘNG CLB</a:t>
            </a:r>
            <a:br>
              <a:rPr lang="en-US" sz="34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br>
            <a:r>
              <a:rPr lang="en-US" sz="34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“EM YÊU VẬT LÝ”</a:t>
            </a:r>
            <a:r>
              <a:rPr lang="en-US" sz="3400" dirty="0">
                <a:latin typeface="Times New Roman" pitchFamily="18" charset="0"/>
                <a:cs typeface="Times New Roman" pitchFamily="18" charset="0"/>
              </a:rPr>
              <a:t/>
            </a:r>
            <a:br>
              <a:rPr lang="en-US" sz="3400" dirty="0">
                <a:latin typeface="Times New Roman" pitchFamily="18" charset="0"/>
                <a:cs typeface="Times New Roman" pitchFamily="18" charset="0"/>
              </a:rPr>
            </a:br>
            <a:endParaRPr lang="en-US" sz="34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80334869"/>
              </p:ext>
            </p:extLst>
          </p:nvPr>
        </p:nvGraphicFramePr>
        <p:xfrm>
          <a:off x="683568" y="1940593"/>
          <a:ext cx="8229600" cy="4499279"/>
        </p:xfrm>
        <a:graphic>
          <a:graphicData uri="http://schemas.openxmlformats.org/drawingml/2006/table">
            <a:tbl>
              <a:tblPr firstRow="1" bandRow="1">
                <a:tableStyleId>{5C22544A-7EE6-4342-B048-85BDC9FD1C3A}</a:tableStyleId>
              </a:tblPr>
              <a:tblGrid>
                <a:gridCol w="8229600"/>
              </a:tblGrid>
              <a:tr h="562600">
                <a:tc>
                  <a:txBody>
                    <a:bodyPr/>
                    <a:lstStyle/>
                    <a:p>
                      <a:r>
                        <a:rPr lang="en-US" sz="2400" b="1" u="none" kern="1200" dirty="0" smtClean="0">
                          <a:solidFill>
                            <a:srgbClr val="FFFF00"/>
                          </a:solidFill>
                          <a:effectLst/>
                          <a:latin typeface="Times New Roman" pitchFamily="18" charset="0"/>
                          <a:ea typeface="+mn-ea"/>
                          <a:cs typeface="Times New Roman" pitchFamily="18" charset="0"/>
                        </a:rPr>
                        <a:t>V. NỘI DUNG SINH HOẠT</a:t>
                      </a:r>
                      <a:endParaRPr lang="en-US" sz="2400" u="none" dirty="0">
                        <a:solidFill>
                          <a:srgbClr val="FFFF00"/>
                        </a:solidFill>
                        <a:latin typeface="Times New Roman" pitchFamily="18" charset="0"/>
                        <a:cs typeface="Times New Roman" pitchFamily="18" charset="0"/>
                      </a:endParaRPr>
                    </a:p>
                  </a:txBody>
                  <a:tcPr/>
                </a:tc>
              </a:tr>
              <a:tr h="789658">
                <a:tc>
                  <a:txBody>
                    <a:bodyPr/>
                    <a:lstStyle/>
                    <a:p>
                      <a:r>
                        <a:rPr lang="en-US" sz="2400" b="1" dirty="0" smtClean="0">
                          <a:latin typeface="Times New Roman" pitchFamily="18" charset="0"/>
                          <a:cs typeface="Times New Roman" pitchFamily="18" charset="0"/>
                        </a:rPr>
                        <a:t>1. </a:t>
                      </a:r>
                      <a:r>
                        <a:rPr lang="en-US" sz="2400" b="1" dirty="0" err="1" smtClean="0">
                          <a:latin typeface="Times New Roman" pitchFamily="18" charset="0"/>
                          <a:cs typeface="Times New Roman" pitchFamily="18" charset="0"/>
                        </a:rPr>
                        <a:t>Chuyên</a:t>
                      </a:r>
                      <a:r>
                        <a:rPr lang="en-US" sz="2400" b="1" baseline="0" dirty="0" smtClean="0">
                          <a:latin typeface="Times New Roman" pitchFamily="18" charset="0"/>
                          <a:cs typeface="Times New Roman" pitchFamily="18" charset="0"/>
                        </a:rPr>
                        <a:t> </a:t>
                      </a:r>
                      <a:r>
                        <a:rPr lang="en-US" sz="2400" b="1" baseline="0" dirty="0" err="1" smtClean="0">
                          <a:latin typeface="Times New Roman" pitchFamily="18" charset="0"/>
                          <a:cs typeface="Times New Roman" pitchFamily="18" charset="0"/>
                        </a:rPr>
                        <a:t>đề</a:t>
                      </a:r>
                      <a:r>
                        <a:rPr lang="en-US" sz="2400" b="1" baseline="0" dirty="0" smtClean="0">
                          <a:latin typeface="Times New Roman" pitchFamily="18" charset="0"/>
                          <a:cs typeface="Times New Roman" pitchFamily="18" charset="0"/>
                        </a:rPr>
                        <a:t> </a:t>
                      </a:r>
                      <a:r>
                        <a:rPr lang="en-US" sz="2400" b="1" baseline="0" dirty="0" err="1" smtClean="0">
                          <a:latin typeface="Times New Roman" pitchFamily="18" charset="0"/>
                          <a:cs typeface="Times New Roman" pitchFamily="18" charset="0"/>
                        </a:rPr>
                        <a:t>số</a:t>
                      </a:r>
                      <a:r>
                        <a:rPr lang="en-US" sz="2400" b="1" baseline="0" dirty="0" smtClean="0">
                          <a:latin typeface="Times New Roman" pitchFamily="18" charset="0"/>
                          <a:cs typeface="Times New Roman" pitchFamily="18" charset="0"/>
                        </a:rPr>
                        <a:t> 1: </a:t>
                      </a:r>
                      <a:r>
                        <a:rPr lang="en-US" sz="2400" baseline="0" dirty="0" smtClean="0">
                          <a:latin typeface="Times New Roman" pitchFamily="18" charset="0"/>
                          <a:cs typeface="Times New Roman" pitchFamily="18" charset="0"/>
                        </a:rPr>
                        <a:t>Ra </a:t>
                      </a:r>
                      <a:r>
                        <a:rPr lang="en-US" sz="2400" baseline="0" dirty="0" err="1" smtClean="0">
                          <a:latin typeface="Times New Roman" pitchFamily="18" charset="0"/>
                          <a:cs typeface="Times New Roman" pitchFamily="18" charset="0"/>
                        </a:rPr>
                        <a:t>mắt</a:t>
                      </a:r>
                      <a:r>
                        <a:rPr lang="en-US" sz="2400" baseline="0" dirty="0" smtClean="0">
                          <a:latin typeface="Times New Roman" pitchFamily="18" charset="0"/>
                          <a:cs typeface="Times New Roman" pitchFamily="18" charset="0"/>
                        </a:rPr>
                        <a:t> CLB “</a:t>
                      </a:r>
                      <a:r>
                        <a:rPr lang="en-US" sz="2400" baseline="0" dirty="0" err="1" smtClean="0">
                          <a:latin typeface="Times New Roman" pitchFamily="18" charset="0"/>
                          <a:cs typeface="Times New Roman" pitchFamily="18" charset="0"/>
                        </a:rPr>
                        <a:t>Em</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yêu</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Vật</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lý</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Đơn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vị</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đo</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độ</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dài</a:t>
                      </a:r>
                      <a:r>
                        <a:rPr lang="en-US" sz="2400" baseline="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txBody>
                  <a:tcPr/>
                </a:tc>
              </a:tr>
              <a:tr h="789658">
                <a:tc>
                  <a:txBody>
                    <a:bodyPr/>
                    <a:lstStyle/>
                    <a:p>
                      <a:r>
                        <a:rPr lang="en-US" sz="2400" b="1" dirty="0" smtClean="0">
                          <a:latin typeface="Times New Roman" pitchFamily="18" charset="0"/>
                          <a:cs typeface="Times New Roman" pitchFamily="18" charset="0"/>
                        </a:rPr>
                        <a:t>2. </a:t>
                      </a:r>
                      <a:r>
                        <a:rPr lang="en-US" sz="2400" b="1" dirty="0" err="1" smtClean="0">
                          <a:latin typeface="Times New Roman" pitchFamily="18" charset="0"/>
                          <a:cs typeface="Times New Roman" pitchFamily="18" charset="0"/>
                        </a:rPr>
                        <a:t>Chuyên</a:t>
                      </a:r>
                      <a:r>
                        <a:rPr lang="en-US" sz="2400" b="1" baseline="0" dirty="0" smtClean="0">
                          <a:latin typeface="Times New Roman" pitchFamily="18" charset="0"/>
                          <a:cs typeface="Times New Roman" pitchFamily="18" charset="0"/>
                        </a:rPr>
                        <a:t> </a:t>
                      </a:r>
                      <a:r>
                        <a:rPr lang="en-US" sz="2400" b="1" baseline="0" dirty="0" err="1" smtClean="0">
                          <a:latin typeface="Times New Roman" pitchFamily="18" charset="0"/>
                          <a:cs typeface="Times New Roman" pitchFamily="18" charset="0"/>
                        </a:rPr>
                        <a:t>đề</a:t>
                      </a:r>
                      <a:r>
                        <a:rPr lang="en-US" sz="2400" b="1" baseline="0" dirty="0" smtClean="0">
                          <a:latin typeface="Times New Roman" pitchFamily="18" charset="0"/>
                          <a:cs typeface="Times New Roman" pitchFamily="18" charset="0"/>
                        </a:rPr>
                        <a:t> </a:t>
                      </a:r>
                      <a:r>
                        <a:rPr lang="en-US" sz="2400" b="1" baseline="0" dirty="0" err="1" smtClean="0">
                          <a:latin typeface="Times New Roman" pitchFamily="18" charset="0"/>
                          <a:cs typeface="Times New Roman" pitchFamily="18" charset="0"/>
                        </a:rPr>
                        <a:t>số</a:t>
                      </a:r>
                      <a:r>
                        <a:rPr lang="en-US" sz="2400" b="1" baseline="0" dirty="0" smtClean="0">
                          <a:latin typeface="Times New Roman" pitchFamily="18" charset="0"/>
                          <a:cs typeface="Times New Roman" pitchFamily="18" charset="0"/>
                        </a:rPr>
                        <a:t> 2: </a:t>
                      </a:r>
                      <a:r>
                        <a:rPr lang="en-US" sz="2400" baseline="0" dirty="0" err="1" smtClean="0">
                          <a:latin typeface="Times New Roman" pitchFamily="18" charset="0"/>
                          <a:cs typeface="Times New Roman" pitchFamily="18" charset="0"/>
                        </a:rPr>
                        <a:t>Phương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pháp</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giải</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bài</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tập</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Vật</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lý</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dạng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định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lượng</a:t>
                      </a:r>
                      <a:r>
                        <a:rPr lang="en-US" sz="2400" baseline="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txBody>
                  <a:tcPr/>
                </a:tc>
              </a:tr>
              <a:tr h="562600">
                <a:tc>
                  <a:txBody>
                    <a:bodyPr/>
                    <a:lstStyle/>
                    <a:p>
                      <a:r>
                        <a:rPr lang="en-US" sz="2400" b="1" dirty="0" smtClean="0">
                          <a:latin typeface="Times New Roman" pitchFamily="18" charset="0"/>
                          <a:cs typeface="Times New Roman" pitchFamily="18" charset="0"/>
                        </a:rPr>
                        <a:t>3.</a:t>
                      </a:r>
                      <a:r>
                        <a:rPr lang="en-US" sz="2400" b="1" baseline="0" dirty="0" smtClean="0">
                          <a:latin typeface="Times New Roman" pitchFamily="18" charset="0"/>
                          <a:cs typeface="Times New Roman" pitchFamily="18" charset="0"/>
                        </a:rPr>
                        <a:t> </a:t>
                      </a:r>
                      <a:r>
                        <a:rPr lang="en-US" sz="2400" b="1" baseline="0" dirty="0" err="1" smtClean="0">
                          <a:latin typeface="Times New Roman" pitchFamily="18" charset="0"/>
                          <a:cs typeface="Times New Roman" pitchFamily="18" charset="0"/>
                        </a:rPr>
                        <a:t>Chuyên</a:t>
                      </a:r>
                      <a:r>
                        <a:rPr lang="en-US" sz="2400" b="1" baseline="0" dirty="0" smtClean="0">
                          <a:latin typeface="Times New Roman" pitchFamily="18" charset="0"/>
                          <a:cs typeface="Times New Roman" pitchFamily="18" charset="0"/>
                        </a:rPr>
                        <a:t> </a:t>
                      </a:r>
                      <a:r>
                        <a:rPr lang="en-US" sz="2400" b="1" baseline="0" dirty="0" err="1" smtClean="0">
                          <a:latin typeface="Times New Roman" pitchFamily="18" charset="0"/>
                          <a:cs typeface="Times New Roman" pitchFamily="18" charset="0"/>
                        </a:rPr>
                        <a:t>đề</a:t>
                      </a:r>
                      <a:r>
                        <a:rPr lang="en-US" sz="2400" b="1" baseline="0" dirty="0" smtClean="0">
                          <a:latin typeface="Times New Roman" pitchFamily="18" charset="0"/>
                          <a:cs typeface="Times New Roman" pitchFamily="18" charset="0"/>
                        </a:rPr>
                        <a:t> </a:t>
                      </a:r>
                      <a:r>
                        <a:rPr lang="en-US" sz="2400" b="1" baseline="0" dirty="0" err="1" smtClean="0">
                          <a:latin typeface="Times New Roman" pitchFamily="18" charset="0"/>
                          <a:cs typeface="Times New Roman" pitchFamily="18" charset="0"/>
                        </a:rPr>
                        <a:t>số</a:t>
                      </a:r>
                      <a:r>
                        <a:rPr lang="en-US" sz="2400" b="1" baseline="0" dirty="0" smtClean="0">
                          <a:latin typeface="Times New Roman" pitchFamily="18" charset="0"/>
                          <a:cs typeface="Times New Roman" pitchFamily="18" charset="0"/>
                        </a:rPr>
                        <a:t> 3:</a:t>
                      </a:r>
                      <a:r>
                        <a:rPr lang="en-US" sz="2400" baseline="0" dirty="0" smtClean="0">
                          <a:latin typeface="Times New Roman" pitchFamily="18" charset="0"/>
                          <a:cs typeface="Times New Roman" pitchFamily="18" charset="0"/>
                        </a:rPr>
                        <a:t> </a:t>
                      </a:r>
                      <a:r>
                        <a:rPr lang="en-US" sz="2400" b="0" i="0" kern="1200" baseline="0" dirty="0" smtClean="0">
                          <a:solidFill>
                            <a:schemeClr val="dk1"/>
                          </a:solidFill>
                          <a:effectLst/>
                          <a:latin typeface="Times New Roman" pitchFamily="18" charset="0"/>
                          <a:ea typeface="+mn-ea"/>
                          <a:cs typeface="Times New Roman" pitchFamily="18" charset="0"/>
                        </a:rPr>
                        <a:t>L</a:t>
                      </a:r>
                      <a:r>
                        <a:rPr lang="vi-VN" sz="2400" b="0" i="0" kern="1200" dirty="0" smtClean="0">
                          <a:solidFill>
                            <a:schemeClr val="dk1"/>
                          </a:solidFill>
                          <a:effectLst/>
                          <a:latin typeface="Times New Roman" pitchFamily="18" charset="0"/>
                          <a:ea typeface="+mn-ea"/>
                          <a:cs typeface="Times New Roman" pitchFamily="18" charset="0"/>
                        </a:rPr>
                        <a:t>ịch sử vật lý và các nhà bác học vật lý</a:t>
                      </a:r>
                      <a:r>
                        <a:rPr lang="en-US" sz="2400" b="0" i="0" kern="1200" dirty="0" smtClean="0">
                          <a:solidFill>
                            <a:schemeClr val="dk1"/>
                          </a:solidFill>
                          <a:effectLst/>
                          <a:latin typeface="Times New Roman" pitchFamily="18" charset="0"/>
                          <a:ea typeface="+mn-ea"/>
                          <a:cs typeface="Times New Roman" pitchFamily="18" charset="0"/>
                        </a:rPr>
                        <a:t>.</a:t>
                      </a:r>
                      <a:r>
                        <a:rPr lang="vi-VN"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a:txBody>
                  <a:tcPr/>
                </a:tc>
              </a:tr>
              <a:tr h="562600">
                <a:tc>
                  <a:txBody>
                    <a:bodyPr/>
                    <a:lstStyle/>
                    <a:p>
                      <a:r>
                        <a:rPr lang="en-US" sz="2400" b="1" dirty="0" smtClean="0">
                          <a:latin typeface="Times New Roman" pitchFamily="18" charset="0"/>
                          <a:cs typeface="Times New Roman" pitchFamily="18" charset="0"/>
                        </a:rPr>
                        <a:t>4. </a:t>
                      </a:r>
                      <a:r>
                        <a:rPr lang="en-US" sz="2400" b="1" dirty="0" err="1" smtClean="0">
                          <a:latin typeface="Times New Roman" pitchFamily="18" charset="0"/>
                          <a:cs typeface="Times New Roman" pitchFamily="18" charset="0"/>
                        </a:rPr>
                        <a:t>Chuyên</a:t>
                      </a:r>
                      <a:r>
                        <a:rPr lang="en-US" sz="2400" b="1" baseline="0" dirty="0" smtClean="0">
                          <a:latin typeface="Times New Roman" pitchFamily="18" charset="0"/>
                          <a:cs typeface="Times New Roman" pitchFamily="18" charset="0"/>
                        </a:rPr>
                        <a:t> </a:t>
                      </a:r>
                      <a:r>
                        <a:rPr lang="en-US" sz="2400" b="1" baseline="0" dirty="0" err="1" smtClean="0">
                          <a:latin typeface="Times New Roman" pitchFamily="18" charset="0"/>
                          <a:cs typeface="Times New Roman" pitchFamily="18" charset="0"/>
                        </a:rPr>
                        <a:t>đề</a:t>
                      </a:r>
                      <a:r>
                        <a:rPr lang="en-US" sz="2400" b="1" baseline="0" dirty="0" smtClean="0">
                          <a:latin typeface="Times New Roman" pitchFamily="18" charset="0"/>
                          <a:cs typeface="Times New Roman" pitchFamily="18" charset="0"/>
                        </a:rPr>
                        <a:t> </a:t>
                      </a:r>
                      <a:r>
                        <a:rPr lang="en-US" sz="2400" b="1" baseline="0" dirty="0" err="1" smtClean="0">
                          <a:latin typeface="Times New Roman" pitchFamily="18" charset="0"/>
                          <a:cs typeface="Times New Roman" pitchFamily="18" charset="0"/>
                        </a:rPr>
                        <a:t>số</a:t>
                      </a:r>
                      <a:r>
                        <a:rPr lang="en-US" sz="2400" b="1" baseline="0" dirty="0" smtClean="0">
                          <a:latin typeface="Times New Roman" pitchFamily="18" charset="0"/>
                          <a:cs typeface="Times New Roman" pitchFamily="18" charset="0"/>
                        </a:rPr>
                        <a:t> 4:</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Vũ</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trụ</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quanh</a:t>
                      </a:r>
                      <a:r>
                        <a:rPr lang="en-US" sz="2400" baseline="0" dirty="0" smtClean="0">
                          <a:latin typeface="Times New Roman" pitchFamily="18" charset="0"/>
                          <a:cs typeface="Times New Roman" pitchFamily="18" charset="0"/>
                        </a:rPr>
                        <a:t> ta.</a:t>
                      </a:r>
                      <a:endParaRPr lang="en-US" sz="2400" dirty="0">
                        <a:latin typeface="Times New Roman" pitchFamily="18" charset="0"/>
                        <a:cs typeface="Times New Roman" pitchFamily="18" charset="0"/>
                      </a:endParaRPr>
                    </a:p>
                  </a:txBody>
                  <a:tcPr/>
                </a:tc>
              </a:tr>
              <a:tr h="602959">
                <a:tc>
                  <a:txBody>
                    <a:bodyPr/>
                    <a:lstStyle/>
                    <a:p>
                      <a:r>
                        <a:rPr lang="en-US" sz="2400" b="1" dirty="0" smtClean="0">
                          <a:latin typeface="Times New Roman" pitchFamily="18" charset="0"/>
                          <a:cs typeface="Times New Roman" pitchFamily="18" charset="0"/>
                        </a:rPr>
                        <a:t>5. </a:t>
                      </a:r>
                      <a:r>
                        <a:rPr lang="en-US" sz="2400" b="1" dirty="0" err="1" smtClean="0">
                          <a:latin typeface="Times New Roman" pitchFamily="18" charset="0"/>
                          <a:cs typeface="Times New Roman" pitchFamily="18" charset="0"/>
                        </a:rPr>
                        <a:t>Chuyên</a:t>
                      </a:r>
                      <a:r>
                        <a:rPr lang="en-US" sz="2400" b="1" baseline="0" dirty="0" smtClean="0">
                          <a:latin typeface="Times New Roman" pitchFamily="18" charset="0"/>
                          <a:cs typeface="Times New Roman" pitchFamily="18" charset="0"/>
                        </a:rPr>
                        <a:t> </a:t>
                      </a:r>
                      <a:r>
                        <a:rPr lang="en-US" sz="2400" b="1" baseline="0" dirty="0" err="1" smtClean="0">
                          <a:latin typeface="Times New Roman" pitchFamily="18" charset="0"/>
                          <a:cs typeface="Times New Roman" pitchFamily="18" charset="0"/>
                        </a:rPr>
                        <a:t>đề</a:t>
                      </a:r>
                      <a:r>
                        <a:rPr lang="en-US" sz="2400" b="1" baseline="0" dirty="0" smtClean="0">
                          <a:latin typeface="Times New Roman" pitchFamily="18" charset="0"/>
                          <a:cs typeface="Times New Roman" pitchFamily="18" charset="0"/>
                        </a:rPr>
                        <a:t> </a:t>
                      </a:r>
                      <a:r>
                        <a:rPr lang="en-US" sz="2400" b="1" baseline="0" dirty="0" err="1" smtClean="0">
                          <a:latin typeface="Times New Roman" pitchFamily="18" charset="0"/>
                          <a:cs typeface="Times New Roman" pitchFamily="18" charset="0"/>
                        </a:rPr>
                        <a:t>số</a:t>
                      </a:r>
                      <a:r>
                        <a:rPr lang="en-US" sz="2400" b="1" baseline="0" dirty="0" smtClean="0">
                          <a:latin typeface="Times New Roman" pitchFamily="18" charset="0"/>
                          <a:cs typeface="Times New Roman" pitchFamily="18" charset="0"/>
                        </a:rPr>
                        <a:t> 5: </a:t>
                      </a:r>
                      <a:r>
                        <a:rPr lang="en-US" sz="2400" b="0" baseline="0" dirty="0" err="1" smtClean="0">
                          <a:latin typeface="Times New Roman" pitchFamily="18" charset="0"/>
                          <a:cs typeface="Times New Roman" pitchFamily="18" charset="0"/>
                        </a:rPr>
                        <a:t>Thi</a:t>
                      </a:r>
                      <a:r>
                        <a:rPr lang="en-US" sz="2400" b="0" baseline="0" dirty="0" smtClean="0">
                          <a:latin typeface="Times New Roman" pitchFamily="18" charset="0"/>
                          <a:cs typeface="Times New Roman" pitchFamily="18" charset="0"/>
                        </a:rPr>
                        <a:t> </a:t>
                      </a:r>
                      <a:r>
                        <a:rPr lang="en-US" sz="2400" b="0" baseline="0" dirty="0" err="1" smtClean="0">
                          <a:latin typeface="Times New Roman" pitchFamily="18" charset="0"/>
                          <a:cs typeface="Times New Roman" pitchFamily="18" charset="0"/>
                        </a:rPr>
                        <a:t>đường</a:t>
                      </a:r>
                      <a:r>
                        <a:rPr lang="en-US" sz="2400" b="0" baseline="0" dirty="0" smtClean="0">
                          <a:latin typeface="Times New Roman" pitchFamily="18" charset="0"/>
                          <a:cs typeface="Times New Roman" pitchFamily="18" charset="0"/>
                        </a:rPr>
                        <a:t> </a:t>
                      </a:r>
                      <a:r>
                        <a:rPr lang="en-US" sz="2400" b="0" baseline="0" dirty="0" err="1" smtClean="0">
                          <a:latin typeface="Times New Roman" pitchFamily="18" charset="0"/>
                          <a:cs typeface="Times New Roman" pitchFamily="18" charset="0"/>
                        </a:rPr>
                        <a:t>lên</a:t>
                      </a:r>
                      <a:r>
                        <a:rPr lang="en-US" sz="2400" b="0" baseline="0" dirty="0" smtClean="0">
                          <a:latin typeface="Times New Roman" pitchFamily="18" charset="0"/>
                          <a:cs typeface="Times New Roman" pitchFamily="18" charset="0"/>
                        </a:rPr>
                        <a:t> </a:t>
                      </a:r>
                      <a:r>
                        <a:rPr lang="en-US" sz="2400" b="0" baseline="0" dirty="0" err="1" smtClean="0">
                          <a:latin typeface="Times New Roman" pitchFamily="18" charset="0"/>
                          <a:cs typeface="Times New Roman" pitchFamily="18" charset="0"/>
                        </a:rPr>
                        <a:t>đỉnh</a:t>
                      </a:r>
                      <a:r>
                        <a:rPr lang="en-US" sz="2400" b="0" baseline="0" dirty="0" smtClean="0">
                          <a:latin typeface="Times New Roman" pitchFamily="18" charset="0"/>
                          <a:cs typeface="Times New Roman" pitchFamily="18" charset="0"/>
                        </a:rPr>
                        <a:t> “</a:t>
                      </a:r>
                      <a:r>
                        <a:rPr lang="en-US" sz="2400" b="0" baseline="0" dirty="0" err="1" smtClean="0">
                          <a:latin typeface="Times New Roman" pitchFamily="18" charset="0"/>
                          <a:cs typeface="Times New Roman" pitchFamily="18" charset="0"/>
                        </a:rPr>
                        <a:t>violimpic</a:t>
                      </a:r>
                      <a:r>
                        <a:rPr lang="en-US" sz="2400" b="0" baseline="0" dirty="0" smtClean="0">
                          <a:latin typeface="Times New Roman" pitchFamily="18" charset="0"/>
                          <a:cs typeface="Times New Roman" pitchFamily="18" charset="0"/>
                        </a:rPr>
                        <a:t>” </a:t>
                      </a:r>
                      <a:r>
                        <a:rPr lang="en-US" sz="2400" b="0" baseline="0" dirty="0" err="1" smtClean="0">
                          <a:latin typeface="Times New Roman" pitchFamily="18" charset="0"/>
                          <a:cs typeface="Times New Roman" pitchFamily="18" charset="0"/>
                        </a:rPr>
                        <a:t>Vật</a:t>
                      </a:r>
                      <a:r>
                        <a:rPr lang="en-US" sz="2400" b="0" baseline="0" dirty="0" smtClean="0">
                          <a:latin typeface="Times New Roman" pitchFamily="18" charset="0"/>
                          <a:cs typeface="Times New Roman" pitchFamily="18" charset="0"/>
                        </a:rPr>
                        <a:t> </a:t>
                      </a:r>
                      <a:r>
                        <a:rPr lang="en-US" sz="2400" b="0" baseline="0" dirty="0" err="1" smtClean="0">
                          <a:latin typeface="Times New Roman" pitchFamily="18" charset="0"/>
                          <a:cs typeface="Times New Roman" pitchFamily="18" charset="0"/>
                        </a:rPr>
                        <a:t>lý</a:t>
                      </a:r>
                      <a:r>
                        <a:rPr lang="en-US" sz="2400" b="0" baseline="0" dirty="0" smtClean="0">
                          <a:latin typeface="Times New Roman" pitchFamily="18" charset="0"/>
                          <a:cs typeface="Times New Roman" pitchFamily="18" charset="0"/>
                        </a:rPr>
                        <a:t>.</a:t>
                      </a:r>
                      <a:endParaRPr lang="en-US" sz="2400" b="0" dirty="0">
                        <a:latin typeface="Times New Roman" pitchFamily="18" charset="0"/>
                        <a:cs typeface="Times New Roman" pitchFamily="18" charset="0"/>
                      </a:endParaRPr>
                    </a:p>
                  </a:txBody>
                  <a:tcPr/>
                </a:tc>
              </a:tr>
              <a:tr h="562600">
                <a:tc>
                  <a:txBody>
                    <a:bodyPr/>
                    <a:lstStyle/>
                    <a:p>
                      <a:r>
                        <a:rPr lang="en-US" sz="2400" b="1" dirty="0" smtClean="0">
                          <a:latin typeface="Times New Roman" pitchFamily="18" charset="0"/>
                          <a:cs typeface="Times New Roman" pitchFamily="18" charset="0"/>
                        </a:rPr>
                        <a:t>6.</a:t>
                      </a:r>
                      <a:r>
                        <a:rPr lang="en-US" sz="2400" b="1" baseline="0" dirty="0" smtClean="0">
                          <a:latin typeface="Times New Roman" pitchFamily="18" charset="0"/>
                          <a:cs typeface="Times New Roman" pitchFamily="18" charset="0"/>
                        </a:rPr>
                        <a:t> </a:t>
                      </a:r>
                      <a:r>
                        <a:rPr lang="en-US" sz="2400" b="1" baseline="0" dirty="0" err="1" smtClean="0">
                          <a:latin typeface="Times New Roman" pitchFamily="18" charset="0"/>
                          <a:cs typeface="Times New Roman" pitchFamily="18" charset="0"/>
                        </a:rPr>
                        <a:t>Chuyên</a:t>
                      </a:r>
                      <a:r>
                        <a:rPr lang="en-US" sz="2400" b="1" baseline="0" dirty="0" smtClean="0">
                          <a:latin typeface="Times New Roman" pitchFamily="18" charset="0"/>
                          <a:cs typeface="Times New Roman" pitchFamily="18" charset="0"/>
                        </a:rPr>
                        <a:t> </a:t>
                      </a:r>
                      <a:r>
                        <a:rPr lang="en-US" sz="2400" b="1" baseline="0" dirty="0" err="1" smtClean="0">
                          <a:latin typeface="Times New Roman" pitchFamily="18" charset="0"/>
                          <a:cs typeface="Times New Roman" pitchFamily="18" charset="0"/>
                        </a:rPr>
                        <a:t>đề</a:t>
                      </a:r>
                      <a:r>
                        <a:rPr lang="en-US" sz="2400" b="1" baseline="0" dirty="0" smtClean="0">
                          <a:latin typeface="Times New Roman" pitchFamily="18" charset="0"/>
                          <a:cs typeface="Times New Roman" pitchFamily="18" charset="0"/>
                        </a:rPr>
                        <a:t> </a:t>
                      </a:r>
                      <a:r>
                        <a:rPr lang="en-US" sz="2400" b="1" baseline="0" dirty="0" err="1" smtClean="0">
                          <a:latin typeface="Times New Roman" pitchFamily="18" charset="0"/>
                          <a:cs typeface="Times New Roman" pitchFamily="18" charset="0"/>
                        </a:rPr>
                        <a:t>số</a:t>
                      </a:r>
                      <a:r>
                        <a:rPr lang="en-US" sz="2400" b="1" baseline="0" dirty="0" smtClean="0">
                          <a:latin typeface="Times New Roman" pitchFamily="18" charset="0"/>
                          <a:cs typeface="Times New Roman" pitchFamily="18" charset="0"/>
                        </a:rPr>
                        <a:t> 6: </a:t>
                      </a:r>
                      <a:r>
                        <a:rPr lang="en-US" sz="2400" b="0" i="0" kern="1200" baseline="0" dirty="0" err="1" smtClean="0">
                          <a:solidFill>
                            <a:schemeClr val="dk1"/>
                          </a:solidFill>
                          <a:effectLst/>
                          <a:latin typeface="Times New Roman" pitchFamily="18" charset="0"/>
                          <a:ea typeface="+mn-ea"/>
                          <a:cs typeface="Times New Roman" pitchFamily="18" charset="0"/>
                        </a:rPr>
                        <a:t>Làm</a:t>
                      </a:r>
                      <a:r>
                        <a:rPr lang="en-US" sz="2400" b="0" i="0" kern="1200" baseline="0" dirty="0" smtClean="0">
                          <a:solidFill>
                            <a:schemeClr val="dk1"/>
                          </a:solidFill>
                          <a:effectLst/>
                          <a:latin typeface="Times New Roman" pitchFamily="18" charset="0"/>
                          <a:ea typeface="+mn-ea"/>
                          <a:cs typeface="Times New Roman" pitchFamily="18" charset="0"/>
                        </a:rPr>
                        <a:t> </a:t>
                      </a:r>
                      <a:r>
                        <a:rPr lang="en-US" sz="2400" b="0" i="0" kern="1200" baseline="0" dirty="0" err="1" smtClean="0">
                          <a:solidFill>
                            <a:schemeClr val="dk1"/>
                          </a:solidFill>
                          <a:effectLst/>
                          <a:latin typeface="Times New Roman" pitchFamily="18" charset="0"/>
                          <a:ea typeface="+mn-ea"/>
                          <a:cs typeface="Times New Roman" pitchFamily="18" charset="0"/>
                        </a:rPr>
                        <a:t>thí</a:t>
                      </a:r>
                      <a:r>
                        <a:rPr lang="en-US" sz="2400" b="0" i="0" kern="1200" baseline="0" dirty="0" smtClean="0">
                          <a:solidFill>
                            <a:schemeClr val="dk1"/>
                          </a:solidFill>
                          <a:effectLst/>
                          <a:latin typeface="Times New Roman" pitchFamily="18" charset="0"/>
                          <a:ea typeface="+mn-ea"/>
                          <a:cs typeface="Times New Roman" pitchFamily="18" charset="0"/>
                        </a:rPr>
                        <a:t> </a:t>
                      </a:r>
                      <a:r>
                        <a:rPr lang="en-US" sz="2400" b="0" i="0" kern="1200" baseline="0" dirty="0" err="1" smtClean="0">
                          <a:solidFill>
                            <a:schemeClr val="dk1"/>
                          </a:solidFill>
                          <a:effectLst/>
                          <a:latin typeface="Times New Roman" pitchFamily="18" charset="0"/>
                          <a:ea typeface="+mn-ea"/>
                          <a:cs typeface="Times New Roman" pitchFamily="18" charset="0"/>
                        </a:rPr>
                        <a:t>nghiệm</a:t>
                      </a:r>
                      <a:r>
                        <a:rPr lang="en-US" sz="2400" b="0" i="0" kern="1200" baseline="0" dirty="0" smtClean="0">
                          <a:solidFill>
                            <a:schemeClr val="dk1"/>
                          </a:solidFill>
                          <a:effectLst/>
                          <a:latin typeface="Times New Roman" pitchFamily="18" charset="0"/>
                          <a:ea typeface="+mn-ea"/>
                          <a:cs typeface="Times New Roman" pitchFamily="18" charset="0"/>
                        </a:rPr>
                        <a:t> </a:t>
                      </a:r>
                      <a:r>
                        <a:rPr lang="en-US" sz="2400" b="0" i="0" kern="1200" baseline="0" dirty="0" err="1" smtClean="0">
                          <a:solidFill>
                            <a:schemeClr val="dk1"/>
                          </a:solidFill>
                          <a:effectLst/>
                          <a:latin typeface="Times New Roman" pitchFamily="18" charset="0"/>
                          <a:ea typeface="+mn-ea"/>
                          <a:cs typeface="Times New Roman" pitchFamily="18" charset="0"/>
                        </a:rPr>
                        <a:t>và</a:t>
                      </a:r>
                      <a:r>
                        <a:rPr lang="vi-VN" sz="2400" b="0" i="0" kern="1200" dirty="0" smtClean="0">
                          <a:solidFill>
                            <a:schemeClr val="dk1"/>
                          </a:solidFill>
                          <a:effectLst/>
                          <a:latin typeface="Times New Roman" pitchFamily="18" charset="0"/>
                          <a:ea typeface="+mn-ea"/>
                          <a:cs typeface="Times New Roman" pitchFamily="18" charset="0"/>
                        </a:rPr>
                        <a:t> đồ chơi vật lý</a:t>
                      </a:r>
                      <a:r>
                        <a:rPr lang="en-US" sz="2400" b="0" i="0" kern="1200" dirty="0" smtClean="0">
                          <a:solidFill>
                            <a:schemeClr val="dk1"/>
                          </a:solidFill>
                          <a:effectLst/>
                          <a:latin typeface="Times New Roman" pitchFamily="18" charset="0"/>
                          <a:ea typeface="+mn-ea"/>
                          <a:cs typeface="Times New Roman" pitchFamily="18" charset="0"/>
                        </a:rPr>
                        <a:t>.</a:t>
                      </a:r>
                      <a:endParaRPr lang="en-US" sz="2400" b="0" dirty="0">
                        <a:latin typeface="Times New Roman" pitchFamily="18" charset="0"/>
                        <a:cs typeface="Times New Roman" pitchFamily="18" charset="0"/>
                      </a:endParaRPr>
                    </a:p>
                  </a:txBody>
                  <a:tcPr/>
                </a:tc>
              </a:tr>
            </a:tbl>
          </a:graphicData>
        </a:graphic>
      </p:graphicFrame>
      <p:pic>
        <p:nvPicPr>
          <p:cNvPr id="6" name="Picture 11" descr="CuoiTra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6984" y="1445293"/>
            <a:ext cx="4086225" cy="323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127042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98178"/>
          </a:xfrm>
        </p:spPr>
        <p:txBody>
          <a:bodyPr>
            <a:normAutofit fontScale="90000"/>
          </a:bodyPr>
          <a:lstStyle/>
          <a:p>
            <a:r>
              <a:rPr lang="en-US"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
            </a:r>
            <a:br>
              <a:rPr lang="en-US"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br>
            <a:r>
              <a:rPr lang="en-US" sz="38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KẾ </a:t>
            </a:r>
            <a:r>
              <a:rPr lang="en-US" sz="38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HOẠCH HOẠT ĐỘNG CLB</a:t>
            </a:r>
            <a:br>
              <a:rPr lang="en-US" sz="38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br>
            <a:r>
              <a:rPr lang="en-US" sz="38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“EM YÊU VẬT LÝ”</a:t>
            </a:r>
            <a:r>
              <a:rPr lang="en-US" sz="3800" dirty="0">
                <a:latin typeface="Times New Roman" pitchFamily="18" charset="0"/>
                <a:cs typeface="Times New Roman" pitchFamily="18" charset="0"/>
              </a:rPr>
              <a:t/>
            </a:r>
            <a:br>
              <a:rPr lang="en-US" sz="3800" dirty="0">
                <a:latin typeface="Times New Roman" pitchFamily="18" charset="0"/>
                <a:cs typeface="Times New Roman" pitchFamily="18" charset="0"/>
              </a:rPr>
            </a:br>
            <a:endParaRPr lang="en-US" sz="3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26998089"/>
              </p:ext>
            </p:extLst>
          </p:nvPr>
        </p:nvGraphicFramePr>
        <p:xfrm>
          <a:off x="457200" y="1989138"/>
          <a:ext cx="8229600" cy="4320181"/>
        </p:xfrm>
        <a:graphic>
          <a:graphicData uri="http://schemas.openxmlformats.org/drawingml/2006/table">
            <a:tbl>
              <a:tblPr firstRow="1" bandRow="1">
                <a:tableStyleId>{5C22544A-7EE6-4342-B048-85BDC9FD1C3A}</a:tableStyleId>
              </a:tblPr>
              <a:tblGrid>
                <a:gridCol w="8229600"/>
              </a:tblGrid>
              <a:tr h="583808">
                <a:tc>
                  <a:txBody>
                    <a:bodyPr/>
                    <a:lstStyle/>
                    <a:p>
                      <a:r>
                        <a:rPr lang="en-US" sz="2400" dirty="0" smtClean="0">
                          <a:latin typeface="Times New Roman" pitchFamily="18" charset="0"/>
                          <a:cs typeface="Times New Roman" pitchFamily="18" charset="0"/>
                        </a:rPr>
                        <a:t>VI. TỔ</a:t>
                      </a:r>
                      <a:r>
                        <a:rPr lang="en-US" sz="2400" baseline="0" dirty="0" smtClean="0">
                          <a:latin typeface="Times New Roman" pitchFamily="18" charset="0"/>
                          <a:cs typeface="Times New Roman" pitchFamily="18" charset="0"/>
                        </a:rPr>
                        <a:t> CHỨC THỰC HIỆN</a:t>
                      </a:r>
                      <a:endParaRPr lang="en-US" sz="2400" dirty="0">
                        <a:latin typeface="Times New Roman" pitchFamily="18" charset="0"/>
                        <a:cs typeface="Times New Roman" pitchFamily="18" charset="0"/>
                      </a:endParaRPr>
                    </a:p>
                  </a:txBody>
                  <a:tcPr/>
                </a:tc>
              </a:tr>
              <a:tr h="1050855">
                <a:tc>
                  <a:txBody>
                    <a:bodyPr/>
                    <a:lstStyle/>
                    <a:p>
                      <a:pPr algn="just"/>
                      <a:r>
                        <a:rPr lang="en-US" sz="2400" dirty="0" smtClean="0">
                          <a:latin typeface="Times New Roman" pitchFamily="18" charset="0"/>
                          <a:cs typeface="Times New Roman" pitchFamily="18" charset="0"/>
                        </a:rPr>
                        <a:t>1.</a:t>
                      </a:r>
                      <a:r>
                        <a:rPr lang="en-US" sz="2400" baseline="0" dirty="0" smtClean="0">
                          <a:latin typeface="Times New Roman" pitchFamily="18" charset="0"/>
                          <a:cs typeface="Times New Roman" pitchFamily="18" charset="0"/>
                        </a:rPr>
                        <a:t> Ban </a:t>
                      </a:r>
                      <a:r>
                        <a:rPr lang="en-US" sz="2400" baseline="0" dirty="0" err="1" smtClean="0">
                          <a:latin typeface="Times New Roman" pitchFamily="18" charset="0"/>
                          <a:cs typeface="Times New Roman" pitchFamily="18" charset="0"/>
                        </a:rPr>
                        <a:t>chủ</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nhiệm</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và</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các</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thành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viên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tổ</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chức</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thực</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hiện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theo</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kế</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hoạch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đã</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đề</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ra.</a:t>
                      </a:r>
                      <a:endParaRPr lang="en-US" sz="2400" dirty="0">
                        <a:latin typeface="Times New Roman" pitchFamily="18" charset="0"/>
                        <a:cs typeface="Times New Roman" pitchFamily="18" charset="0"/>
                      </a:endParaRPr>
                    </a:p>
                  </a:txBody>
                  <a:tcPr/>
                </a:tc>
              </a:tr>
              <a:tr h="1050855">
                <a:tc>
                  <a:txBody>
                    <a:bodyPr/>
                    <a:lstStyle/>
                    <a:p>
                      <a:pPr algn="just"/>
                      <a:r>
                        <a:rPr lang="en-US" sz="2400" dirty="0" smtClean="0">
                          <a:latin typeface="Times New Roman" pitchFamily="18" charset="0"/>
                          <a:cs typeface="Times New Roman" pitchFamily="18" charset="0"/>
                        </a:rPr>
                        <a:t>2.</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Các</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thành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viên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trong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câu</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lạc</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bộ</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phải</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đoàn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kết</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tích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cực</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và</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hoàn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thành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tốt</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nhiệm</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vụ</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được</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giao</a:t>
                      </a:r>
                      <a:r>
                        <a:rPr lang="en-US" sz="2400" baseline="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txBody>
                  <a:tcPr/>
                </a:tc>
              </a:tr>
              <a:tr h="1050855">
                <a:tc>
                  <a:txBody>
                    <a:bodyPr/>
                    <a:lstStyle/>
                    <a:p>
                      <a:pPr algn="just"/>
                      <a:r>
                        <a:rPr lang="en-US" sz="2400" dirty="0" smtClean="0">
                          <a:latin typeface="Times New Roman" pitchFamily="18" charset="0"/>
                          <a:cs typeface="Times New Roman" pitchFamily="18" charset="0"/>
                        </a:rPr>
                        <a:t>3.</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Các</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thành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viên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trong</a:t>
                      </a:r>
                      <a:r>
                        <a:rPr lang="en-US" sz="2400" baseline="0" dirty="0" smtClean="0">
                          <a:latin typeface="Times New Roman" pitchFamily="18" charset="0"/>
                          <a:cs typeface="Times New Roman" pitchFamily="18" charset="0"/>
                        </a:rPr>
                        <a:t> ban </a:t>
                      </a:r>
                      <a:r>
                        <a:rPr lang="en-US" sz="2400" baseline="0" dirty="0" err="1" smtClean="0">
                          <a:latin typeface="Times New Roman" pitchFamily="18" charset="0"/>
                          <a:cs typeface="Times New Roman" pitchFamily="18" charset="0"/>
                        </a:rPr>
                        <a:t>chủ</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nhiệm</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xây</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dựng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chương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trình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sinh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hoạt</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theo</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chuyên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đề</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được</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phân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công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phụ</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trách</a:t>
                      </a:r>
                      <a:r>
                        <a:rPr lang="en-US" sz="2400" baseline="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txBody>
                  <a:tcPr/>
                </a:tc>
              </a:tr>
              <a:tr h="583808">
                <a:tc>
                  <a:txBody>
                    <a:bodyPr/>
                    <a:lstStyle/>
                    <a:p>
                      <a:pPr algn="just"/>
                      <a:r>
                        <a:rPr lang="en-US" sz="2400" dirty="0" smtClean="0">
                          <a:latin typeface="Times New Roman" pitchFamily="18" charset="0"/>
                          <a:cs typeface="Times New Roman" pitchFamily="18" charset="0"/>
                        </a:rPr>
                        <a:t>4.</a:t>
                      </a:r>
                      <a:r>
                        <a:rPr lang="en-US" sz="2400" baseline="0" dirty="0" smtClean="0">
                          <a:latin typeface="Times New Roman" pitchFamily="18" charset="0"/>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Đóng</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hội</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phí</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đầy</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đủ</a:t>
                      </a:r>
                      <a:r>
                        <a:rPr lang="en-US" sz="2400" kern="1200" dirty="0" smtClean="0">
                          <a:solidFill>
                            <a:schemeClr val="dk1"/>
                          </a:solidFill>
                          <a:effectLst/>
                          <a:latin typeface="Times New Roman" pitchFamily="18" charset="0"/>
                          <a:ea typeface="+mn-ea"/>
                          <a:cs typeface="Times New Roman" pitchFamily="18" charset="0"/>
                        </a:rPr>
                        <a:t> do Ban </a:t>
                      </a:r>
                      <a:r>
                        <a:rPr lang="en-US" sz="2400" kern="1200" dirty="0" err="1" smtClean="0">
                          <a:solidFill>
                            <a:schemeClr val="dk1"/>
                          </a:solidFill>
                          <a:effectLst/>
                          <a:latin typeface="Times New Roman" pitchFamily="18" charset="0"/>
                          <a:ea typeface="+mn-ea"/>
                          <a:cs typeface="Times New Roman" pitchFamily="18" charset="0"/>
                        </a:rPr>
                        <a:t>chủ</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nhiệm</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quy</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định</a:t>
                      </a:r>
                      <a:endParaRPr lang="en-US" sz="2400" dirty="0">
                        <a:latin typeface="Times New Roman" pitchFamily="18" charset="0"/>
                        <a:cs typeface="Times New Roman" pitchFamily="18" charset="0"/>
                      </a:endParaRPr>
                    </a:p>
                  </a:txBody>
                  <a:tcPr/>
                </a:tc>
              </a:tr>
            </a:tbl>
          </a:graphicData>
        </a:graphic>
      </p:graphicFrame>
      <p:pic>
        <p:nvPicPr>
          <p:cNvPr id="4" name="Picture 11" descr="CuoiTra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6984" y="1542278"/>
            <a:ext cx="4086225" cy="323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765894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98178"/>
          </a:xfrm>
        </p:spPr>
        <p:txBody>
          <a:bodyPr>
            <a:normAutofit fontScale="90000"/>
          </a:bodyPr>
          <a:lstStyle/>
          <a:p>
            <a:r>
              <a:rPr lang="en-US"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
            </a:r>
            <a:br>
              <a:rPr lang="en-US"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br>
            <a:r>
              <a:rPr lang="en-US" sz="38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KẾ </a:t>
            </a:r>
            <a:r>
              <a:rPr lang="en-US" sz="38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HOẠCH HOẠT ĐỘNG CLB</a:t>
            </a:r>
            <a:br>
              <a:rPr lang="en-US" sz="38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br>
            <a:r>
              <a:rPr lang="en-US" sz="38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“EM YÊU VẬT LÝ”</a:t>
            </a:r>
            <a:r>
              <a:rPr lang="en-US" sz="3800" dirty="0">
                <a:latin typeface="Times New Roman" pitchFamily="18" charset="0"/>
                <a:cs typeface="Times New Roman" pitchFamily="18" charset="0"/>
              </a:rPr>
              <a:t/>
            </a:r>
            <a:br>
              <a:rPr lang="en-US" sz="3800" dirty="0">
                <a:latin typeface="Times New Roman" pitchFamily="18" charset="0"/>
                <a:cs typeface="Times New Roman" pitchFamily="18" charset="0"/>
              </a:rPr>
            </a:br>
            <a:endParaRPr lang="en-US" sz="3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86360888"/>
              </p:ext>
            </p:extLst>
          </p:nvPr>
        </p:nvGraphicFramePr>
        <p:xfrm>
          <a:off x="539552" y="2420889"/>
          <a:ext cx="8336471" cy="3936486"/>
        </p:xfrm>
        <a:graphic>
          <a:graphicData uri="http://schemas.openxmlformats.org/drawingml/2006/table">
            <a:tbl>
              <a:tblPr firstRow="1" bandRow="1">
                <a:tableStyleId>{5C22544A-7EE6-4342-B048-85BDC9FD1C3A}</a:tableStyleId>
              </a:tblPr>
              <a:tblGrid>
                <a:gridCol w="835343"/>
                <a:gridCol w="3251200"/>
                <a:gridCol w="2103311"/>
                <a:gridCol w="2146617"/>
              </a:tblGrid>
              <a:tr h="518921">
                <a:tc>
                  <a:txBody>
                    <a:bodyPr/>
                    <a:lstStyle/>
                    <a:p>
                      <a:pPr algn="ctr"/>
                      <a:r>
                        <a:rPr lang="en-US" sz="2400" dirty="0" smtClean="0">
                          <a:latin typeface="Times New Roman" pitchFamily="18" charset="0"/>
                          <a:cs typeface="Times New Roman" pitchFamily="18" charset="0"/>
                        </a:rPr>
                        <a:t>STT</a:t>
                      </a:r>
                      <a:endParaRPr lang="en-US" sz="2400" dirty="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Họ</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và</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tên</a:t>
                      </a:r>
                      <a:endParaRPr lang="en-US" sz="2400" dirty="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Chức</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vụ</a:t>
                      </a:r>
                      <a:r>
                        <a:rPr lang="en-US" sz="2400" baseline="0" dirty="0" smtClean="0">
                          <a:latin typeface="Times New Roman" pitchFamily="18" charset="0"/>
                          <a:cs typeface="Times New Roman" pitchFamily="18" charset="0"/>
                        </a:rPr>
                        <a:t> </a:t>
                      </a:r>
                    </a:p>
                    <a:p>
                      <a:pPr algn="ctr"/>
                      <a:r>
                        <a:rPr lang="en-US" sz="2400" baseline="0" dirty="0" smtClean="0">
                          <a:latin typeface="Times New Roman" pitchFamily="18" charset="0"/>
                          <a:cs typeface="Times New Roman" pitchFamily="18" charset="0"/>
                        </a:rPr>
                        <a:t>CLB</a:t>
                      </a:r>
                      <a:endParaRPr lang="en-US" sz="2400" dirty="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Chuyên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đề</a:t>
                      </a:r>
                      <a:r>
                        <a:rPr lang="en-US" sz="2400" baseline="0" dirty="0" smtClean="0">
                          <a:latin typeface="Times New Roman" pitchFamily="18" charset="0"/>
                          <a:cs typeface="Times New Roman" pitchFamily="18" charset="0"/>
                        </a:rPr>
                        <a:t> </a:t>
                      </a:r>
                    </a:p>
                    <a:p>
                      <a:pPr algn="ctr"/>
                      <a:r>
                        <a:rPr lang="en-US" sz="2400" baseline="0" dirty="0" err="1" smtClean="0">
                          <a:latin typeface="Times New Roman" pitchFamily="18" charset="0"/>
                          <a:cs typeface="Times New Roman" pitchFamily="18" charset="0"/>
                        </a:rPr>
                        <a:t>phụ</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trách</a:t>
                      </a:r>
                      <a:endParaRPr lang="en-US" sz="2400" dirty="0">
                        <a:latin typeface="Times New Roman" pitchFamily="18" charset="0"/>
                        <a:cs typeface="Times New Roman" pitchFamily="18" charset="0"/>
                      </a:endParaRPr>
                    </a:p>
                  </a:txBody>
                  <a:tcPr/>
                </a:tc>
              </a:tr>
              <a:tr h="518921">
                <a:tc>
                  <a:txBody>
                    <a:bodyPr/>
                    <a:lstStyle/>
                    <a:p>
                      <a:pPr algn="ctr"/>
                      <a:r>
                        <a:rPr lang="en-US" sz="2400" dirty="0" smtClean="0">
                          <a:latin typeface="Times New Roman" pitchFamily="18" charset="0"/>
                          <a:cs typeface="Times New Roman" pitchFamily="18" charset="0"/>
                        </a:rPr>
                        <a:t>1</a:t>
                      </a:r>
                      <a:endParaRPr lang="en-US" sz="24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Hòa</a:t>
                      </a:r>
                      <a:endParaRPr lang="en-US" sz="2400" dirty="0" smtClean="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nhiệm</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Chuyên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đề</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số</a:t>
                      </a:r>
                      <a:r>
                        <a:rPr lang="en-US" sz="2400" baseline="0" dirty="0" smtClean="0">
                          <a:latin typeface="Times New Roman" pitchFamily="18" charset="0"/>
                          <a:cs typeface="Times New Roman" pitchFamily="18" charset="0"/>
                        </a:rPr>
                        <a:t> 1</a:t>
                      </a:r>
                      <a:endParaRPr lang="en-US" sz="2400" dirty="0">
                        <a:latin typeface="Times New Roman" pitchFamily="18" charset="0"/>
                        <a:cs typeface="Times New Roman" pitchFamily="18" charset="0"/>
                      </a:endParaRPr>
                    </a:p>
                  </a:txBody>
                  <a:tcPr/>
                </a:tc>
              </a:tr>
              <a:tr h="518921">
                <a:tc>
                  <a:txBody>
                    <a:bodyPr/>
                    <a:lstStyle/>
                    <a:p>
                      <a:pPr algn="ctr"/>
                      <a:r>
                        <a:rPr lang="en-US" sz="2400" dirty="0" smtClean="0">
                          <a:latin typeface="Times New Roman" pitchFamily="18" charset="0"/>
                          <a:cs typeface="Times New Roman" pitchFamily="18" charset="0"/>
                        </a:rPr>
                        <a:t>2</a:t>
                      </a:r>
                      <a:endParaRPr lang="en-US" sz="24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itchFamily="18" charset="0"/>
                          <a:cs typeface="Times New Roman" pitchFamily="18" charset="0"/>
                        </a:rPr>
                        <a:t>Phạm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Cúc</a:t>
                      </a:r>
                      <a:endParaRPr lang="en-US" sz="2400" dirty="0"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itchFamily="18" charset="0"/>
                          <a:cs typeface="Times New Roman" pitchFamily="18" charset="0"/>
                        </a:rPr>
                        <a:t>P. </a:t>
                      </a:r>
                      <a:r>
                        <a:rPr lang="en-US" sz="2400" dirty="0" err="1" smtClean="0">
                          <a:latin typeface="Times New Roman" pitchFamily="18" charset="0"/>
                          <a:cs typeface="Times New Roman" pitchFamily="18" charset="0"/>
                        </a:rPr>
                        <a:t>CN+Thư</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ký</a:t>
                      </a:r>
                      <a:r>
                        <a:rPr lang="en-US" sz="2400" dirty="0" smtClean="0">
                          <a:latin typeface="Times New Roman" pitchFamily="18" charset="0"/>
                          <a:cs typeface="Times New Roman" pitchFamily="18" charset="0"/>
                        </a:rPr>
                        <a:t> </a:t>
                      </a:r>
                    </a:p>
                  </a:txBody>
                  <a:tcPr/>
                </a:tc>
                <a:tc>
                  <a:txBody>
                    <a:bodyPr/>
                    <a:lstStyle/>
                    <a:p>
                      <a:pPr algn="ctr"/>
                      <a:r>
                        <a:rPr lang="en-US" sz="2400" dirty="0" err="1" smtClean="0">
                          <a:latin typeface="Times New Roman" pitchFamily="18" charset="0"/>
                          <a:cs typeface="Times New Roman" pitchFamily="18" charset="0"/>
                        </a:rPr>
                        <a:t>Chuyên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đề</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số</a:t>
                      </a:r>
                      <a:r>
                        <a:rPr lang="en-US" sz="2400" baseline="0" dirty="0" smtClean="0">
                          <a:latin typeface="Times New Roman" pitchFamily="18" charset="0"/>
                          <a:cs typeface="Times New Roman" pitchFamily="18" charset="0"/>
                        </a:rPr>
                        <a:t> 2</a:t>
                      </a:r>
                      <a:endParaRPr lang="en-US" sz="2400" dirty="0">
                        <a:latin typeface="Times New Roman" pitchFamily="18" charset="0"/>
                        <a:cs typeface="Times New Roman" pitchFamily="18" charset="0"/>
                      </a:endParaRPr>
                    </a:p>
                  </a:txBody>
                  <a:tcPr/>
                </a:tc>
              </a:tr>
              <a:tr h="518921">
                <a:tc>
                  <a:txBody>
                    <a:bodyPr/>
                    <a:lstStyle/>
                    <a:p>
                      <a:pPr algn="ctr"/>
                      <a:r>
                        <a:rPr lang="en-US" sz="2400" dirty="0" smtClean="0">
                          <a:latin typeface="Times New Roman" pitchFamily="18" charset="0"/>
                          <a:cs typeface="Times New Roman" pitchFamily="18" charset="0"/>
                        </a:rPr>
                        <a:t>3</a:t>
                      </a:r>
                      <a:endParaRPr lang="en-US" sz="24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itchFamily="18" charset="0"/>
                          <a:cs typeface="Times New Roman" pitchFamily="18" charset="0"/>
                        </a:rPr>
                        <a:t>Hoàng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Tuyền</a:t>
                      </a:r>
                      <a:endParaRPr lang="en-US" sz="2400" dirty="0"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itchFamily="18" charset="0"/>
                          <a:cs typeface="Times New Roman" pitchFamily="18" charset="0"/>
                        </a:rPr>
                        <a:t>Cố</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vấn</a:t>
                      </a:r>
                      <a:endParaRPr lang="en-US" sz="2400" dirty="0" smtClean="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Chuyên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đề</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số</a:t>
                      </a:r>
                      <a:r>
                        <a:rPr lang="en-US" sz="2400" baseline="0" dirty="0" smtClean="0">
                          <a:latin typeface="Times New Roman" pitchFamily="18" charset="0"/>
                          <a:cs typeface="Times New Roman" pitchFamily="18" charset="0"/>
                        </a:rPr>
                        <a:t> 3</a:t>
                      </a:r>
                      <a:endParaRPr lang="en-US" sz="2400" dirty="0">
                        <a:latin typeface="Times New Roman" pitchFamily="18" charset="0"/>
                        <a:cs typeface="Times New Roman" pitchFamily="18" charset="0"/>
                      </a:endParaRPr>
                    </a:p>
                  </a:txBody>
                  <a:tcPr/>
                </a:tc>
              </a:tr>
              <a:tr h="518921">
                <a:tc>
                  <a:txBody>
                    <a:bodyPr/>
                    <a:lstStyle/>
                    <a:p>
                      <a:pPr algn="ctr"/>
                      <a:r>
                        <a:rPr lang="en-US" sz="2400" dirty="0" smtClean="0">
                          <a:latin typeface="Times New Roman" pitchFamily="18" charset="0"/>
                          <a:cs typeface="Times New Roman" pitchFamily="18" charset="0"/>
                        </a:rPr>
                        <a:t>4</a:t>
                      </a:r>
                      <a:endParaRPr lang="en-US" sz="2400" dirty="0">
                        <a:latin typeface="Times New Roman" pitchFamily="18" charset="0"/>
                        <a:cs typeface="Times New Roman" pitchFamily="18" charset="0"/>
                      </a:endParaRPr>
                    </a:p>
                  </a:txBody>
                  <a:tcPr/>
                </a:tc>
                <a:tc>
                  <a:txBody>
                    <a:bodyPr/>
                    <a:lstStyle/>
                    <a:p>
                      <a:pPr marL="0" indent="0" algn="l">
                        <a:buNone/>
                      </a:pP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Hoạt</a:t>
                      </a:r>
                      <a:endParaRPr lang="en-US" sz="2400" dirty="0"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itchFamily="18" charset="0"/>
                          <a:cs typeface="Times New Roman" pitchFamily="18" charset="0"/>
                        </a:rPr>
                        <a:t>Cố</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vấn</a:t>
                      </a:r>
                      <a:endParaRPr lang="en-US" sz="2400" dirty="0" smtClean="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Chuyên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đề</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số</a:t>
                      </a:r>
                      <a:r>
                        <a:rPr lang="en-US" sz="2400" baseline="0" dirty="0" smtClean="0">
                          <a:latin typeface="Times New Roman" pitchFamily="18" charset="0"/>
                          <a:cs typeface="Times New Roman" pitchFamily="18" charset="0"/>
                        </a:rPr>
                        <a:t> 4</a:t>
                      </a:r>
                      <a:endParaRPr lang="en-US" sz="2400" dirty="0">
                        <a:latin typeface="Times New Roman" pitchFamily="18" charset="0"/>
                        <a:cs typeface="Times New Roman" pitchFamily="18" charset="0"/>
                      </a:endParaRPr>
                    </a:p>
                  </a:txBody>
                  <a:tcPr/>
                </a:tc>
              </a:tr>
              <a:tr h="518921">
                <a:tc>
                  <a:txBody>
                    <a:bodyPr/>
                    <a:lstStyle/>
                    <a:p>
                      <a:pPr algn="ctr"/>
                      <a:r>
                        <a:rPr lang="en-US" sz="2400" dirty="0" smtClean="0">
                          <a:latin typeface="Times New Roman" pitchFamily="18" charset="0"/>
                          <a:cs typeface="Times New Roman" pitchFamily="18" charset="0"/>
                        </a:rPr>
                        <a:t>5</a:t>
                      </a:r>
                      <a:endParaRPr lang="en-US" sz="24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itchFamily="18" charset="0"/>
                          <a:cs typeface="Times New Roman" pitchFamily="18" charset="0"/>
                        </a:rPr>
                        <a:t>Trần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Tương</a:t>
                      </a:r>
                      <a:endParaRPr lang="en-US" sz="2400" dirty="0"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itchFamily="18" charset="0"/>
                          <a:cs typeface="Times New Roman" pitchFamily="18" charset="0"/>
                        </a:rPr>
                        <a:t>Cố</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vấn</a:t>
                      </a:r>
                      <a:endParaRPr lang="en-US" sz="2400" dirty="0" smtClean="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Chuyên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đề</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số</a:t>
                      </a:r>
                      <a:r>
                        <a:rPr lang="en-US" sz="2400" baseline="0" dirty="0" smtClean="0">
                          <a:latin typeface="Times New Roman" pitchFamily="18" charset="0"/>
                          <a:cs typeface="Times New Roman" pitchFamily="18" charset="0"/>
                        </a:rPr>
                        <a:t> 5</a:t>
                      </a:r>
                      <a:endParaRPr lang="en-US" sz="2400" dirty="0">
                        <a:latin typeface="Times New Roman" pitchFamily="18" charset="0"/>
                        <a:cs typeface="Times New Roman" pitchFamily="18" charset="0"/>
                      </a:endParaRPr>
                    </a:p>
                  </a:txBody>
                  <a:tcPr/>
                </a:tc>
              </a:tr>
              <a:tr h="518921">
                <a:tc>
                  <a:txBody>
                    <a:bodyPr/>
                    <a:lstStyle/>
                    <a:p>
                      <a:pPr algn="ctr"/>
                      <a:r>
                        <a:rPr lang="en-US" sz="2400" dirty="0" smtClean="0">
                          <a:latin typeface="Times New Roman" pitchFamily="18" charset="0"/>
                          <a:cs typeface="Times New Roman" pitchFamily="18" charset="0"/>
                        </a:rPr>
                        <a:t>6</a:t>
                      </a:r>
                      <a:endParaRPr lang="en-US" sz="24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itchFamily="18" charset="0"/>
                          <a:cs typeface="Times New Roman" pitchFamily="18" charset="0"/>
                        </a:rPr>
                        <a:t>Mai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Hưng</a:t>
                      </a:r>
                      <a:endParaRPr lang="en-US" sz="2400" dirty="0"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itchFamily="18" charset="0"/>
                          <a:cs typeface="Times New Roman" pitchFamily="18" charset="0"/>
                        </a:rPr>
                        <a:t>Cố</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vấn</a:t>
                      </a:r>
                      <a:endParaRPr lang="en-US" sz="2400" dirty="0" smtClean="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Chuyên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đề</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số</a:t>
                      </a:r>
                      <a:r>
                        <a:rPr lang="en-US" sz="2400" baseline="0" dirty="0" smtClean="0">
                          <a:latin typeface="Times New Roman" pitchFamily="18" charset="0"/>
                          <a:cs typeface="Times New Roman" pitchFamily="18" charset="0"/>
                        </a:rPr>
                        <a:t> 6</a:t>
                      </a:r>
                      <a:endParaRPr lang="en-US" sz="2400" dirty="0">
                        <a:latin typeface="Times New Roman" pitchFamily="18" charset="0"/>
                        <a:cs typeface="Times New Roman" pitchFamily="18" charset="0"/>
                      </a:endParaRPr>
                    </a:p>
                  </a:txBody>
                  <a:tcPr/>
                </a:tc>
              </a:tr>
            </a:tbl>
          </a:graphicData>
        </a:graphic>
      </p:graphicFrame>
      <p:pic>
        <p:nvPicPr>
          <p:cNvPr id="6" name="Picture 11" descr="CuoiTra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6984" y="1597698"/>
            <a:ext cx="4086225" cy="323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484176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26170"/>
          </a:xfrm>
        </p:spPr>
        <p:txBody>
          <a:bodyPr>
            <a:normAutofit/>
          </a:bodyPr>
          <a:lstStyle/>
          <a:p>
            <a:r>
              <a:rPr lang="en-US" sz="34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CHUYÊN ĐỀ SỐ 1: ĐƠN VỊ ĐO ĐỘ DÀI</a:t>
            </a:r>
            <a:endParaRPr lang="en-US" sz="3400" dirty="0"/>
          </a:p>
        </p:txBody>
      </p:sp>
      <p:sp>
        <p:nvSpPr>
          <p:cNvPr id="3" name="Content Placeholder 2"/>
          <p:cNvSpPr>
            <a:spLocks noGrp="1"/>
          </p:cNvSpPr>
          <p:nvPr>
            <p:ph idx="1"/>
          </p:nvPr>
        </p:nvSpPr>
        <p:spPr>
          <a:xfrm>
            <a:off x="395536" y="1988840"/>
            <a:ext cx="8424936" cy="4680520"/>
          </a:xfrm>
        </p:spPr>
        <p:txBody>
          <a:bodyPr>
            <a:normAutofit fontScale="77500" lnSpcReduction="20000"/>
          </a:bodyPr>
          <a:lstStyle/>
          <a:p>
            <a:pPr marL="0" indent="0">
              <a:buNone/>
            </a:pPr>
            <a:r>
              <a:rPr lang="en-US" sz="3100" b="1" dirty="0" smtClean="0">
                <a:latin typeface="Times New Roman" pitchFamily="18" charset="0"/>
                <a:cs typeface="Times New Roman" pitchFamily="18" charset="0"/>
              </a:rPr>
              <a:t>1. </a:t>
            </a:r>
            <a:r>
              <a:rPr lang="vi-VN" sz="3100" b="1" dirty="0" smtClean="0">
                <a:latin typeface="Times New Roman" pitchFamily="18" charset="0"/>
                <a:cs typeface="Times New Roman" pitchFamily="18" charset="0"/>
              </a:rPr>
              <a:t>Hệ </a:t>
            </a:r>
            <a:r>
              <a:rPr lang="vi-VN" sz="3100" b="1" dirty="0">
                <a:latin typeface="Times New Roman" pitchFamily="18" charset="0"/>
                <a:cs typeface="Times New Roman" pitchFamily="18" charset="0"/>
              </a:rPr>
              <a:t>đo lường quốc </a:t>
            </a:r>
            <a:r>
              <a:rPr lang="vi-VN" sz="3100" b="1" dirty="0" smtClean="0">
                <a:latin typeface="Times New Roman" pitchFamily="18" charset="0"/>
                <a:cs typeface="Times New Roman" pitchFamily="18" charset="0"/>
              </a:rPr>
              <a:t>tế</a:t>
            </a:r>
            <a:r>
              <a:rPr lang="en-US" sz="3100" dirty="0" smtClean="0">
                <a:latin typeface="Times New Roman" pitchFamily="18" charset="0"/>
                <a:cs typeface="Times New Roman" pitchFamily="18" charset="0"/>
              </a:rPr>
              <a:t>: </a:t>
            </a:r>
            <a:r>
              <a:rPr lang="vi-VN" sz="3100" dirty="0" smtClean="0">
                <a:latin typeface="Times New Roman" pitchFamily="18" charset="0"/>
                <a:cs typeface="Times New Roman" pitchFamily="18" charset="0"/>
              </a:rPr>
              <a:t>(viết </a:t>
            </a:r>
            <a:r>
              <a:rPr lang="vi-VN" sz="3100" dirty="0">
                <a:latin typeface="Times New Roman" pitchFamily="18" charset="0"/>
                <a:cs typeface="Times New Roman" pitchFamily="18" charset="0"/>
              </a:rPr>
              <a:t>tắt </a:t>
            </a:r>
            <a:r>
              <a:rPr lang="vi-VN" sz="3100" b="1" dirty="0" smtClean="0">
                <a:latin typeface="Times New Roman" pitchFamily="18" charset="0"/>
                <a:cs typeface="Times New Roman" pitchFamily="18" charset="0"/>
              </a:rPr>
              <a:t>SI</a:t>
            </a:r>
            <a:r>
              <a:rPr lang="vi-VN" sz="3100" dirty="0" smtClean="0">
                <a:latin typeface="Times New Roman" pitchFamily="18" charset="0"/>
                <a:cs typeface="Times New Roman" pitchFamily="18" charset="0"/>
              </a:rPr>
              <a:t>) </a:t>
            </a:r>
            <a:endParaRPr lang="en-US" sz="3100" dirty="0" smtClean="0">
              <a:latin typeface="Times New Roman" pitchFamily="18" charset="0"/>
              <a:cs typeface="Times New Roman" pitchFamily="18" charset="0"/>
            </a:endParaRPr>
          </a:p>
          <a:p>
            <a:pPr marL="0" indent="0" algn="just">
              <a:buNone/>
            </a:pPr>
            <a:r>
              <a:rPr lang="en-US" sz="3100" dirty="0">
                <a:latin typeface="Times New Roman" pitchFamily="18" charset="0"/>
                <a:cs typeface="Times New Roman" pitchFamily="18" charset="0"/>
              </a:rPr>
              <a:t>	L</a:t>
            </a:r>
            <a:r>
              <a:rPr lang="vi-VN" sz="3100" dirty="0" smtClean="0">
                <a:latin typeface="Times New Roman" pitchFamily="18" charset="0"/>
                <a:cs typeface="Times New Roman" pitchFamily="18" charset="0"/>
              </a:rPr>
              <a:t>à</a:t>
            </a:r>
            <a:r>
              <a:rPr lang="vi-VN" sz="3100" dirty="0">
                <a:latin typeface="Times New Roman" pitchFamily="18" charset="0"/>
                <a:cs typeface="Times New Roman" pitchFamily="18" charset="0"/>
              </a:rPr>
              <a:t> </a:t>
            </a:r>
            <a:r>
              <a:rPr lang="vi-VN" sz="3100" dirty="0">
                <a:latin typeface="Times New Roman" pitchFamily="18" charset="0"/>
                <a:cs typeface="Times New Roman" pitchFamily="18" charset="0"/>
                <a:hlinkClick r:id="rId2" tooltip="Hệ thống đo lường"/>
              </a:rPr>
              <a:t>hệ đo lường</a:t>
            </a:r>
            <a:r>
              <a:rPr lang="vi-VN" sz="3100" dirty="0">
                <a:latin typeface="Times New Roman" pitchFamily="18" charset="0"/>
                <a:cs typeface="Times New Roman" pitchFamily="18" charset="0"/>
              </a:rPr>
              <a:t> được sử dụng rộng rãi nhất. Nó được sử dụng trong hoạt động kinh tế, thương mại, khoa học, giáo dục và công nghệ của phần lớn các nước trên thế giới </a:t>
            </a:r>
            <a:r>
              <a:rPr lang="vi-VN" sz="3100" dirty="0" smtClean="0">
                <a:latin typeface="Times New Roman" pitchFamily="18" charset="0"/>
                <a:cs typeface="Times New Roman" pitchFamily="18" charset="0"/>
              </a:rPr>
              <a:t>ngoại</a:t>
            </a:r>
            <a:r>
              <a:rPr lang="en-US" sz="3100" dirty="0" smtClean="0">
                <a:latin typeface="Times New Roman" pitchFamily="18" charset="0"/>
                <a:cs typeface="Times New Roman" pitchFamily="18" charset="0"/>
              </a:rPr>
              <a:t> </a:t>
            </a:r>
            <a:r>
              <a:rPr lang="vi-VN" sz="3100" dirty="0" smtClean="0">
                <a:latin typeface="Times New Roman" pitchFamily="18" charset="0"/>
                <a:cs typeface="Times New Roman" pitchFamily="18" charset="0"/>
              </a:rPr>
              <a:t>trừ</a:t>
            </a:r>
            <a:r>
              <a:rPr lang="vi-VN" sz="3100" dirty="0">
                <a:latin typeface="Times New Roman" pitchFamily="18" charset="0"/>
                <a:cs typeface="Times New Roman" pitchFamily="18" charset="0"/>
              </a:rPr>
              <a:t> </a:t>
            </a:r>
            <a:r>
              <a:rPr lang="vi-VN" sz="3100" dirty="0">
                <a:latin typeface="Times New Roman" pitchFamily="18" charset="0"/>
                <a:cs typeface="Times New Roman" pitchFamily="18" charset="0"/>
                <a:hlinkClick r:id="rId3" tooltip="Hoa Kỳ"/>
              </a:rPr>
              <a:t>Mỹ</a:t>
            </a:r>
            <a:r>
              <a:rPr lang="vi-VN" sz="3100" dirty="0">
                <a:latin typeface="Times New Roman" pitchFamily="18" charset="0"/>
                <a:cs typeface="Times New Roman" pitchFamily="18" charset="0"/>
              </a:rPr>
              <a:t>, </a:t>
            </a:r>
            <a:r>
              <a:rPr lang="vi-VN" sz="3100" dirty="0">
                <a:latin typeface="Times New Roman" pitchFamily="18" charset="0"/>
                <a:cs typeface="Times New Roman" pitchFamily="18" charset="0"/>
                <a:hlinkClick r:id="rId4" tooltip="Liberia"/>
              </a:rPr>
              <a:t>Liberia</a:t>
            </a:r>
            <a:r>
              <a:rPr lang="vi-VN" sz="3100" dirty="0">
                <a:latin typeface="Times New Roman" pitchFamily="18" charset="0"/>
                <a:cs typeface="Times New Roman" pitchFamily="18" charset="0"/>
              </a:rPr>
              <a:t> và </a:t>
            </a:r>
            <a:r>
              <a:rPr lang="vi-VN" sz="3100" dirty="0" smtClean="0">
                <a:latin typeface="Times New Roman" pitchFamily="18" charset="0"/>
                <a:cs typeface="Times New Roman" pitchFamily="18" charset="0"/>
                <a:hlinkClick r:id="rId5" tooltip="Myanmar"/>
              </a:rPr>
              <a:t>Myanmar</a:t>
            </a:r>
            <a:r>
              <a:rPr lang="en-US" sz="3100" dirty="0" smtClean="0">
                <a:latin typeface="Times New Roman" pitchFamily="18" charset="0"/>
                <a:cs typeface="Times New Roman" pitchFamily="18" charset="0"/>
              </a:rPr>
              <a:t>.</a:t>
            </a:r>
          </a:p>
          <a:p>
            <a:pPr marL="0" indent="0" algn="just">
              <a:buNone/>
            </a:pPr>
            <a:r>
              <a:rPr lang="en-US" sz="3100" dirty="0" smtClean="0">
                <a:latin typeface="Times New Roman" pitchFamily="18" charset="0"/>
                <a:cs typeface="Times New Roman" pitchFamily="18" charset="0"/>
              </a:rPr>
              <a:t>	</a:t>
            </a:r>
            <a:r>
              <a:rPr lang="vi-VN" sz="3100" dirty="0" smtClean="0">
                <a:latin typeface="Times New Roman" pitchFamily="18" charset="0"/>
                <a:cs typeface="Times New Roman" pitchFamily="18" charset="0"/>
              </a:rPr>
              <a:t>Các </a:t>
            </a:r>
            <a:r>
              <a:rPr lang="vi-VN" sz="3100" dirty="0">
                <a:latin typeface="Times New Roman" pitchFamily="18" charset="0"/>
                <a:cs typeface="Times New Roman" pitchFamily="18" charset="0"/>
              </a:rPr>
              <a:t>đơn vị đo lường của SI được quyết định chọn lựa sau hàng loạt các hội nghị quốc tế được tổ chức bởi </a:t>
            </a:r>
            <a:r>
              <a:rPr lang="vi-VN" sz="3100" dirty="0">
                <a:latin typeface="Times New Roman" pitchFamily="18" charset="0"/>
                <a:cs typeface="Times New Roman" pitchFamily="18" charset="0"/>
                <a:hlinkClick r:id="rId6" tooltip="Tổ chức tiêu chuẩn (trang chưa được viết)"/>
              </a:rPr>
              <a:t>tổ chức tiêu chuẩn</a:t>
            </a:r>
            <a:r>
              <a:rPr lang="vi-VN" sz="3100" dirty="0">
                <a:latin typeface="Times New Roman" pitchFamily="18" charset="0"/>
                <a:cs typeface="Times New Roman" pitchFamily="18" charset="0"/>
              </a:rPr>
              <a:t> là Viện đo lường quốc tế (</a:t>
            </a:r>
            <a:r>
              <a:rPr lang="vi-VN" sz="3100" dirty="0">
                <a:latin typeface="Times New Roman" pitchFamily="18" charset="0"/>
                <a:cs typeface="Times New Roman" pitchFamily="18" charset="0"/>
                <a:hlinkClick r:id="rId7" tooltip="BIPM"/>
              </a:rPr>
              <a:t>BIPM</a:t>
            </a:r>
            <a:r>
              <a:rPr lang="vi-VN" sz="3100" dirty="0">
                <a:latin typeface="Times New Roman" pitchFamily="18" charset="0"/>
                <a:cs typeface="Times New Roman" pitchFamily="18" charset="0"/>
              </a:rPr>
              <a:t>). SI được đặt tên lần đầu tiên năm </a:t>
            </a:r>
            <a:r>
              <a:rPr lang="vi-VN" sz="3100" dirty="0">
                <a:latin typeface="Times New Roman" pitchFamily="18" charset="0"/>
                <a:cs typeface="Times New Roman" pitchFamily="18" charset="0"/>
                <a:hlinkClick r:id="rId8" tooltip="1960"/>
              </a:rPr>
              <a:t>1960</a:t>
            </a:r>
            <a:r>
              <a:rPr lang="vi-VN" sz="3100" dirty="0">
                <a:latin typeface="Times New Roman" pitchFamily="18" charset="0"/>
                <a:cs typeface="Times New Roman" pitchFamily="18" charset="0"/>
              </a:rPr>
              <a:t> và sau đó được bổ sung năm </a:t>
            </a:r>
            <a:r>
              <a:rPr lang="vi-VN" sz="3100" dirty="0">
                <a:latin typeface="Times New Roman" pitchFamily="18" charset="0"/>
                <a:cs typeface="Times New Roman" pitchFamily="18" charset="0"/>
                <a:hlinkClick r:id="rId9" tooltip="1971"/>
              </a:rPr>
              <a:t>1971</a:t>
            </a:r>
            <a:r>
              <a:rPr lang="vi-VN" sz="3100" dirty="0">
                <a:latin typeface="Times New Roman" pitchFamily="18" charset="0"/>
                <a:cs typeface="Times New Roman" pitchFamily="18" charset="0"/>
              </a:rPr>
              <a:t>.</a:t>
            </a:r>
          </a:p>
          <a:p>
            <a:pPr marL="0" indent="0" algn="just">
              <a:buNone/>
            </a:pPr>
            <a:r>
              <a:rPr lang="en-US" sz="3100" dirty="0" smtClean="0">
                <a:latin typeface="Times New Roman" pitchFamily="18" charset="0"/>
                <a:cs typeface="Times New Roman" pitchFamily="18" charset="0"/>
              </a:rPr>
              <a:t>	</a:t>
            </a:r>
            <a:r>
              <a:rPr lang="vi-VN" sz="3100" dirty="0" smtClean="0">
                <a:latin typeface="Times New Roman" pitchFamily="18" charset="0"/>
                <a:cs typeface="Times New Roman" pitchFamily="18" charset="0"/>
              </a:rPr>
              <a:t>Nguồn </a:t>
            </a:r>
            <a:r>
              <a:rPr lang="vi-VN" sz="3100" dirty="0">
                <a:latin typeface="Times New Roman" pitchFamily="18" charset="0"/>
                <a:cs typeface="Times New Roman" pitchFamily="18" charset="0"/>
              </a:rPr>
              <a:t>gốc thực sự của </a:t>
            </a:r>
            <a:r>
              <a:rPr lang="vi-VN" sz="3100" dirty="0" smtClean="0">
                <a:latin typeface="Times New Roman" pitchFamily="18" charset="0"/>
                <a:cs typeface="Times New Roman" pitchFamily="18" charset="0"/>
              </a:rPr>
              <a:t>SI,</a:t>
            </a:r>
            <a:r>
              <a:rPr lang="en-US" sz="3100" dirty="0" smtClean="0">
                <a:latin typeface="Times New Roman" pitchFamily="18" charset="0"/>
                <a:cs typeface="Times New Roman" pitchFamily="18" charset="0"/>
              </a:rPr>
              <a:t> </a:t>
            </a:r>
            <a:r>
              <a:rPr lang="vi-VN" sz="3100" dirty="0" smtClean="0">
                <a:latin typeface="Times New Roman" pitchFamily="18" charset="0"/>
                <a:cs typeface="Times New Roman" pitchFamily="18" charset="0"/>
              </a:rPr>
              <a:t>có </a:t>
            </a:r>
            <a:r>
              <a:rPr lang="vi-VN" sz="3100" dirty="0">
                <a:latin typeface="Times New Roman" pitchFamily="18" charset="0"/>
                <a:cs typeface="Times New Roman" pitchFamily="18" charset="0"/>
              </a:rPr>
              <a:t>thể tính từ những năm </a:t>
            </a:r>
            <a:r>
              <a:rPr lang="vi-VN" sz="3100" dirty="0">
                <a:latin typeface="Times New Roman" pitchFamily="18" charset="0"/>
                <a:cs typeface="Times New Roman" pitchFamily="18" charset="0"/>
                <a:hlinkClick r:id="rId10" tooltip="1640"/>
              </a:rPr>
              <a:t>1640</a:t>
            </a:r>
            <a:r>
              <a:rPr lang="vi-VN" sz="3100" dirty="0">
                <a:latin typeface="Times New Roman" pitchFamily="18" charset="0"/>
                <a:cs typeface="Times New Roman" pitchFamily="18" charset="0"/>
              </a:rPr>
              <a:t>. Nó được phát minh bởi các nhà khoa học Pháp và nhận được sự quảng bá lớn bởi </a:t>
            </a:r>
            <a:r>
              <a:rPr lang="vi-VN" sz="3100" dirty="0">
                <a:latin typeface="Times New Roman" pitchFamily="18" charset="0"/>
                <a:cs typeface="Times New Roman" pitchFamily="18" charset="0"/>
                <a:hlinkClick r:id="rId11" tooltip="Cách mạng Pháp"/>
              </a:rPr>
              <a:t>Cuộc cách mạng Pháp</a:t>
            </a:r>
            <a:r>
              <a:rPr lang="vi-VN" sz="3100" dirty="0">
                <a:latin typeface="Times New Roman" pitchFamily="18" charset="0"/>
                <a:cs typeface="Times New Roman" pitchFamily="18" charset="0"/>
              </a:rPr>
              <a:t> năm </a:t>
            </a:r>
            <a:r>
              <a:rPr lang="vi-VN" sz="3100" dirty="0">
                <a:latin typeface="Times New Roman" pitchFamily="18" charset="0"/>
                <a:cs typeface="Times New Roman" pitchFamily="18" charset="0"/>
                <a:hlinkClick r:id="rId12" tooltip="1789"/>
              </a:rPr>
              <a:t>1789</a:t>
            </a:r>
            <a:r>
              <a:rPr lang="vi-VN" sz="3100" dirty="0">
                <a:latin typeface="Times New Roman" pitchFamily="18" charset="0"/>
                <a:cs typeface="Times New Roman" pitchFamily="18" charset="0"/>
              </a:rPr>
              <a:t> </a:t>
            </a:r>
          </a:p>
          <a:p>
            <a:pPr marL="0" indent="0" algn="just">
              <a:buNone/>
            </a:pPr>
            <a:endParaRPr lang="en-US" sz="2400" dirty="0" smtClean="0">
              <a:latin typeface="Times New Roman" pitchFamily="18" charset="0"/>
              <a:cs typeface="Times New Roman" pitchFamily="18" charset="0"/>
            </a:endParaRPr>
          </a:p>
          <a:p>
            <a:pPr marL="0" indent="0" algn="just">
              <a:buNone/>
            </a:pPr>
            <a:r>
              <a:rPr lang="en-US" sz="2400" dirty="0">
                <a:latin typeface="Times New Roman" pitchFamily="18" charset="0"/>
                <a:cs typeface="Times New Roman" pitchFamily="18" charset="0"/>
              </a:rPr>
              <a:t>	</a:t>
            </a:r>
          </a:p>
        </p:txBody>
      </p:sp>
      <p:pic>
        <p:nvPicPr>
          <p:cNvPr id="4" name="Picture 11" descr="CuoiTra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339752" y="1273944"/>
            <a:ext cx="4086225" cy="4268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422882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áº­p tin:SI base unit.sv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07904" y="0"/>
            <a:ext cx="1991428" cy="1921059"/>
          </a:xfrm>
          <a:prstGeom prst="rect">
            <a:avLst/>
          </a:prstGeom>
          <a:noFill/>
          <a:ln>
            <a:noFill/>
          </a:ln>
        </p:spPr>
      </p:pic>
      <p:sp>
        <p:nvSpPr>
          <p:cNvPr id="2" name="Title 1"/>
          <p:cNvSpPr>
            <a:spLocks noGrp="1"/>
          </p:cNvSpPr>
          <p:nvPr>
            <p:ph type="title"/>
          </p:nvPr>
        </p:nvSpPr>
        <p:spPr>
          <a:xfrm>
            <a:off x="457200" y="274638"/>
            <a:ext cx="8229600" cy="1498178"/>
          </a:xfrm>
        </p:spPr>
        <p:txBody>
          <a:bodyPr>
            <a:normAutofit/>
          </a:bodyPr>
          <a:lstStyle/>
          <a:p>
            <a:r>
              <a:rPr lang="en-US" sz="34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CHUYÊN ĐỀ SỐ 1: ĐƠN VỊ ĐO ĐỘ DÀI</a:t>
            </a:r>
            <a:endParaRPr lang="en-US" sz="34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35376898"/>
              </p:ext>
            </p:extLst>
          </p:nvPr>
        </p:nvGraphicFramePr>
        <p:xfrm>
          <a:off x="394017" y="2303343"/>
          <a:ext cx="8363271" cy="4126992"/>
        </p:xfrm>
        <a:graphic>
          <a:graphicData uri="http://schemas.openxmlformats.org/drawingml/2006/table">
            <a:tbl>
              <a:tblPr firstRow="1" firstCol="1" bandRow="1">
                <a:tableStyleId>{5C22544A-7EE6-4342-B048-85BDC9FD1C3A}</a:tableStyleId>
              </a:tblPr>
              <a:tblGrid>
                <a:gridCol w="710240"/>
                <a:gridCol w="3720846"/>
                <a:gridCol w="1689597"/>
                <a:gridCol w="2242588"/>
              </a:tblGrid>
              <a:tr h="468052">
                <a:tc>
                  <a:txBody>
                    <a:bodyPr/>
                    <a:lstStyle/>
                    <a:p>
                      <a:pPr algn="ctr">
                        <a:lnSpc>
                          <a:spcPct val="115000"/>
                        </a:lnSpc>
                        <a:spcAft>
                          <a:spcPts val="0"/>
                        </a:spcAft>
                      </a:pPr>
                      <a:r>
                        <a:rPr lang="en-US" sz="2400" dirty="0">
                          <a:effectLst/>
                          <a:latin typeface="Times New Roman" pitchFamily="18" charset="0"/>
                          <a:cs typeface="Times New Roman" pitchFamily="18" charset="0"/>
                        </a:rPr>
                        <a:t>TT</a:t>
                      </a:r>
                      <a:endParaRPr lang="en-US" sz="2400" dirty="0">
                        <a:effectLst/>
                        <a:latin typeface="Times New Roman" pitchFamily="18" charset="0"/>
                        <a:ea typeface="Calibri"/>
                        <a:cs typeface="Times New Roman" pitchFamily="18" charset="0"/>
                      </a:endParaRPr>
                    </a:p>
                  </a:txBody>
                  <a:tcPr marL="47625" marR="47625" marT="47625" marB="47625" anchor="ctr"/>
                </a:tc>
                <a:tc>
                  <a:txBody>
                    <a:bodyPr/>
                    <a:lstStyle/>
                    <a:p>
                      <a:pPr algn="ctr">
                        <a:lnSpc>
                          <a:spcPct val="115000"/>
                        </a:lnSpc>
                        <a:spcAft>
                          <a:spcPts val="0"/>
                        </a:spcAft>
                      </a:pPr>
                      <a:r>
                        <a:rPr lang="en-US" sz="2400" dirty="0" err="1">
                          <a:effectLst/>
                          <a:latin typeface="Times New Roman" pitchFamily="18" charset="0"/>
                          <a:cs typeface="Times New Roman" pitchFamily="18" charset="0"/>
                        </a:rPr>
                        <a:t>Đại</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lượng</a:t>
                      </a:r>
                      <a:endParaRPr lang="en-US" sz="2400" dirty="0">
                        <a:effectLst/>
                        <a:latin typeface="Times New Roman" pitchFamily="18" charset="0"/>
                        <a:ea typeface="Calibri"/>
                        <a:cs typeface="Times New Roman" pitchFamily="18" charset="0"/>
                      </a:endParaRPr>
                    </a:p>
                  </a:txBody>
                  <a:tcPr marL="47625" marR="47625" marT="47625" marB="47625" anchor="ctr"/>
                </a:tc>
                <a:tc>
                  <a:txBody>
                    <a:bodyPr/>
                    <a:lstStyle/>
                    <a:p>
                      <a:pPr algn="ctr">
                        <a:lnSpc>
                          <a:spcPct val="115000"/>
                        </a:lnSpc>
                        <a:spcAft>
                          <a:spcPts val="0"/>
                        </a:spcAft>
                      </a:pPr>
                      <a:r>
                        <a:rPr lang="en-US" sz="2400" dirty="0" err="1" smtClean="0">
                          <a:effectLst/>
                          <a:latin typeface="Times New Roman" pitchFamily="18" charset="0"/>
                          <a:cs typeface="Times New Roman" pitchFamily="18" charset="0"/>
                        </a:rPr>
                        <a:t>Tên</a:t>
                      </a:r>
                      <a:r>
                        <a:rPr lang="en-US" sz="2400" baseline="0" dirty="0" smtClean="0">
                          <a:effectLst/>
                          <a:latin typeface="Times New Roman" pitchFamily="18" charset="0"/>
                          <a:cs typeface="Times New Roman" pitchFamily="18" charset="0"/>
                        </a:rPr>
                        <a:t> </a:t>
                      </a:r>
                      <a:r>
                        <a:rPr lang="en-US" sz="2400" dirty="0" err="1" smtClean="0">
                          <a:effectLst/>
                          <a:latin typeface="Times New Roman" pitchFamily="18" charset="0"/>
                          <a:cs typeface="Times New Roman" pitchFamily="18" charset="0"/>
                        </a:rPr>
                        <a:t>đơn</a:t>
                      </a:r>
                      <a:r>
                        <a:rPr lang="en-US" sz="2400" dirty="0" smtClean="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vị</a:t>
                      </a:r>
                      <a:endParaRPr lang="en-US" sz="2400" dirty="0">
                        <a:effectLst/>
                        <a:latin typeface="Times New Roman" pitchFamily="18" charset="0"/>
                        <a:ea typeface="Calibri"/>
                        <a:cs typeface="Times New Roman" pitchFamily="18" charset="0"/>
                      </a:endParaRPr>
                    </a:p>
                  </a:txBody>
                  <a:tcPr marL="47625" marR="47625" marT="47625" marB="47625" anchor="ctr"/>
                </a:tc>
                <a:tc>
                  <a:txBody>
                    <a:bodyPr/>
                    <a:lstStyle/>
                    <a:p>
                      <a:pPr algn="ctr">
                        <a:lnSpc>
                          <a:spcPct val="115000"/>
                        </a:lnSpc>
                        <a:spcAft>
                          <a:spcPts val="0"/>
                        </a:spcAft>
                      </a:pPr>
                      <a:r>
                        <a:rPr lang="en-US" sz="2400" dirty="0" err="1">
                          <a:effectLst/>
                          <a:latin typeface="Times New Roman" pitchFamily="18" charset="0"/>
                          <a:cs typeface="Times New Roman" pitchFamily="18" charset="0"/>
                        </a:rPr>
                        <a:t>Ký</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hiệu</a:t>
                      </a:r>
                      <a:r>
                        <a:rPr lang="en-US" sz="2400" dirty="0">
                          <a:effectLst/>
                          <a:latin typeface="Times New Roman" pitchFamily="18" charset="0"/>
                          <a:cs typeface="Times New Roman" pitchFamily="18" charset="0"/>
                        </a:rPr>
                        <a:t> </a:t>
                      </a:r>
                      <a:r>
                        <a:rPr lang="en-US" sz="2400" dirty="0" err="1" smtClean="0">
                          <a:effectLst/>
                          <a:latin typeface="Times New Roman" pitchFamily="18" charset="0"/>
                          <a:cs typeface="Times New Roman" pitchFamily="18" charset="0"/>
                        </a:rPr>
                        <a:t>đơn</a:t>
                      </a:r>
                      <a:r>
                        <a:rPr lang="en-US" sz="2400" dirty="0" smtClean="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vị</a:t>
                      </a:r>
                      <a:endParaRPr lang="en-US" sz="2400" dirty="0">
                        <a:effectLst/>
                        <a:latin typeface="Times New Roman" pitchFamily="18" charset="0"/>
                        <a:ea typeface="Calibri"/>
                        <a:cs typeface="Times New Roman" pitchFamily="18" charset="0"/>
                      </a:endParaRPr>
                    </a:p>
                  </a:txBody>
                  <a:tcPr marL="47625" marR="47625" marT="47625" marB="47625" anchor="ctr"/>
                </a:tc>
              </a:tr>
              <a:tr h="468052">
                <a:tc>
                  <a:txBody>
                    <a:bodyPr/>
                    <a:lstStyle/>
                    <a:p>
                      <a:pPr algn="ctr">
                        <a:lnSpc>
                          <a:spcPct val="115000"/>
                        </a:lnSpc>
                        <a:spcAft>
                          <a:spcPts val="0"/>
                        </a:spcAft>
                      </a:pPr>
                      <a:r>
                        <a:rPr lang="en-US" sz="2400">
                          <a:effectLst/>
                          <a:latin typeface="Times New Roman" pitchFamily="18" charset="0"/>
                          <a:cs typeface="Times New Roman" pitchFamily="18" charset="0"/>
                        </a:rPr>
                        <a:t>1</a:t>
                      </a:r>
                      <a:endParaRPr lang="en-US" sz="2400">
                        <a:effectLst/>
                        <a:latin typeface="Times New Roman" pitchFamily="18" charset="0"/>
                        <a:ea typeface="Calibri"/>
                        <a:cs typeface="Times New Roman" pitchFamily="18" charset="0"/>
                      </a:endParaRPr>
                    </a:p>
                  </a:txBody>
                  <a:tcPr marL="47625" marR="47625" marT="47625" marB="47625" anchor="ctr"/>
                </a:tc>
                <a:tc>
                  <a:txBody>
                    <a:bodyPr/>
                    <a:lstStyle/>
                    <a:p>
                      <a:pPr algn="l">
                        <a:lnSpc>
                          <a:spcPct val="115000"/>
                        </a:lnSpc>
                        <a:spcAft>
                          <a:spcPts val="0"/>
                        </a:spcAft>
                      </a:pPr>
                      <a:r>
                        <a:rPr lang="en-US" sz="2400" dirty="0" err="1" smtClean="0">
                          <a:effectLst/>
                          <a:latin typeface="Times New Roman" pitchFamily="18" charset="0"/>
                          <a:cs typeface="Times New Roman" pitchFamily="18" charset="0"/>
                        </a:rPr>
                        <a:t>Độ</a:t>
                      </a:r>
                      <a:r>
                        <a:rPr lang="en-US" sz="2400" dirty="0" smtClean="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dài</a:t>
                      </a:r>
                      <a:endParaRPr lang="en-US" sz="2400" dirty="0">
                        <a:effectLst/>
                        <a:latin typeface="Times New Roman" pitchFamily="18" charset="0"/>
                        <a:ea typeface="Calibri"/>
                        <a:cs typeface="Times New Roman" pitchFamily="18" charset="0"/>
                      </a:endParaRPr>
                    </a:p>
                  </a:txBody>
                  <a:tcPr marL="47625" marR="47625" marT="47625" marB="47625" anchor="ctr"/>
                </a:tc>
                <a:tc>
                  <a:txBody>
                    <a:bodyPr/>
                    <a:lstStyle/>
                    <a:p>
                      <a:pPr algn="ctr">
                        <a:lnSpc>
                          <a:spcPct val="115000"/>
                        </a:lnSpc>
                        <a:spcAft>
                          <a:spcPts val="0"/>
                        </a:spcAft>
                      </a:pPr>
                      <a:r>
                        <a:rPr lang="en-US" sz="2400">
                          <a:effectLst/>
                          <a:latin typeface="Times New Roman" pitchFamily="18" charset="0"/>
                          <a:cs typeface="Times New Roman" pitchFamily="18" charset="0"/>
                        </a:rPr>
                        <a:t>mét</a:t>
                      </a:r>
                      <a:endParaRPr lang="en-US" sz="2400">
                        <a:effectLst/>
                        <a:latin typeface="Times New Roman" pitchFamily="18" charset="0"/>
                        <a:ea typeface="Calibri"/>
                        <a:cs typeface="Times New Roman" pitchFamily="18" charset="0"/>
                      </a:endParaRPr>
                    </a:p>
                  </a:txBody>
                  <a:tcPr marL="47625" marR="47625" marT="47625" marB="47625" anchor="ctr"/>
                </a:tc>
                <a:tc>
                  <a:txBody>
                    <a:bodyPr/>
                    <a:lstStyle/>
                    <a:p>
                      <a:pPr algn="ctr">
                        <a:lnSpc>
                          <a:spcPct val="115000"/>
                        </a:lnSpc>
                        <a:spcAft>
                          <a:spcPts val="0"/>
                        </a:spcAft>
                      </a:pPr>
                      <a:r>
                        <a:rPr lang="en-US" sz="2400" dirty="0">
                          <a:effectLst/>
                          <a:latin typeface="Times New Roman" pitchFamily="18" charset="0"/>
                          <a:cs typeface="Times New Roman" pitchFamily="18" charset="0"/>
                        </a:rPr>
                        <a:t>m</a:t>
                      </a:r>
                      <a:endParaRPr lang="en-US" sz="2400" dirty="0">
                        <a:effectLst/>
                        <a:latin typeface="Times New Roman" pitchFamily="18" charset="0"/>
                        <a:ea typeface="Calibri"/>
                        <a:cs typeface="Times New Roman" pitchFamily="18" charset="0"/>
                      </a:endParaRPr>
                    </a:p>
                  </a:txBody>
                  <a:tcPr marL="47625" marR="47625" marT="47625" marB="47625" anchor="ctr"/>
                </a:tc>
              </a:tr>
              <a:tr h="468052">
                <a:tc>
                  <a:txBody>
                    <a:bodyPr/>
                    <a:lstStyle/>
                    <a:p>
                      <a:pPr algn="ctr">
                        <a:lnSpc>
                          <a:spcPct val="115000"/>
                        </a:lnSpc>
                        <a:spcAft>
                          <a:spcPts val="0"/>
                        </a:spcAft>
                      </a:pPr>
                      <a:r>
                        <a:rPr lang="en-US" sz="2400">
                          <a:effectLst/>
                          <a:latin typeface="Times New Roman" pitchFamily="18" charset="0"/>
                          <a:cs typeface="Times New Roman" pitchFamily="18" charset="0"/>
                        </a:rPr>
                        <a:t>2</a:t>
                      </a:r>
                      <a:endParaRPr lang="en-US" sz="2400">
                        <a:effectLst/>
                        <a:latin typeface="Times New Roman" pitchFamily="18" charset="0"/>
                        <a:ea typeface="Calibri"/>
                        <a:cs typeface="Times New Roman" pitchFamily="18" charset="0"/>
                      </a:endParaRPr>
                    </a:p>
                  </a:txBody>
                  <a:tcPr marL="47625" marR="47625" marT="47625" marB="47625" anchor="ctr"/>
                </a:tc>
                <a:tc>
                  <a:txBody>
                    <a:bodyPr/>
                    <a:lstStyle/>
                    <a:p>
                      <a:pPr algn="l">
                        <a:lnSpc>
                          <a:spcPct val="115000"/>
                        </a:lnSpc>
                        <a:spcAft>
                          <a:spcPts val="0"/>
                        </a:spcAft>
                      </a:pPr>
                      <a:r>
                        <a:rPr lang="en-US" sz="2400" dirty="0" err="1" smtClean="0">
                          <a:effectLst/>
                          <a:latin typeface="Times New Roman" pitchFamily="18" charset="0"/>
                          <a:cs typeface="Times New Roman" pitchFamily="18" charset="0"/>
                        </a:rPr>
                        <a:t>Khối</a:t>
                      </a:r>
                      <a:r>
                        <a:rPr lang="en-US" sz="2400" dirty="0" smtClean="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lượng</a:t>
                      </a:r>
                      <a:endParaRPr lang="en-US" sz="2400" dirty="0">
                        <a:effectLst/>
                        <a:latin typeface="Times New Roman" pitchFamily="18" charset="0"/>
                        <a:ea typeface="Calibri"/>
                        <a:cs typeface="Times New Roman" pitchFamily="18" charset="0"/>
                      </a:endParaRPr>
                    </a:p>
                  </a:txBody>
                  <a:tcPr marL="47625" marR="47625" marT="47625" marB="47625" anchor="ctr"/>
                </a:tc>
                <a:tc>
                  <a:txBody>
                    <a:bodyPr/>
                    <a:lstStyle/>
                    <a:p>
                      <a:pPr algn="ctr">
                        <a:lnSpc>
                          <a:spcPct val="115000"/>
                        </a:lnSpc>
                        <a:spcAft>
                          <a:spcPts val="0"/>
                        </a:spcAft>
                      </a:pPr>
                      <a:r>
                        <a:rPr lang="en-US" sz="2400" dirty="0" err="1">
                          <a:effectLst/>
                          <a:latin typeface="Times New Roman" pitchFamily="18" charset="0"/>
                          <a:cs typeface="Times New Roman" pitchFamily="18" charset="0"/>
                        </a:rPr>
                        <a:t>kilôgam</a:t>
                      </a:r>
                      <a:endParaRPr lang="en-US" sz="2400" dirty="0">
                        <a:effectLst/>
                        <a:latin typeface="Times New Roman" pitchFamily="18" charset="0"/>
                        <a:ea typeface="Calibri"/>
                        <a:cs typeface="Times New Roman" pitchFamily="18" charset="0"/>
                      </a:endParaRPr>
                    </a:p>
                  </a:txBody>
                  <a:tcPr marL="47625" marR="47625" marT="47625" marB="47625" anchor="ctr"/>
                </a:tc>
                <a:tc>
                  <a:txBody>
                    <a:bodyPr/>
                    <a:lstStyle/>
                    <a:p>
                      <a:pPr algn="ctr">
                        <a:lnSpc>
                          <a:spcPct val="115000"/>
                        </a:lnSpc>
                        <a:spcAft>
                          <a:spcPts val="0"/>
                        </a:spcAft>
                      </a:pPr>
                      <a:r>
                        <a:rPr lang="en-US" sz="2400" dirty="0">
                          <a:effectLst/>
                          <a:latin typeface="Times New Roman" pitchFamily="18" charset="0"/>
                          <a:cs typeface="Times New Roman" pitchFamily="18" charset="0"/>
                        </a:rPr>
                        <a:t>kg</a:t>
                      </a:r>
                      <a:endParaRPr lang="en-US" sz="2400" dirty="0">
                        <a:effectLst/>
                        <a:latin typeface="Times New Roman" pitchFamily="18" charset="0"/>
                        <a:ea typeface="Calibri"/>
                        <a:cs typeface="Times New Roman" pitchFamily="18" charset="0"/>
                      </a:endParaRPr>
                    </a:p>
                  </a:txBody>
                  <a:tcPr marL="47625" marR="47625" marT="47625" marB="47625" anchor="ctr"/>
                </a:tc>
              </a:tr>
              <a:tr h="468052">
                <a:tc>
                  <a:txBody>
                    <a:bodyPr/>
                    <a:lstStyle/>
                    <a:p>
                      <a:pPr algn="ctr">
                        <a:lnSpc>
                          <a:spcPct val="115000"/>
                        </a:lnSpc>
                        <a:spcAft>
                          <a:spcPts val="0"/>
                        </a:spcAft>
                      </a:pPr>
                      <a:r>
                        <a:rPr lang="en-US" sz="2400">
                          <a:effectLst/>
                          <a:latin typeface="Times New Roman" pitchFamily="18" charset="0"/>
                          <a:cs typeface="Times New Roman" pitchFamily="18" charset="0"/>
                        </a:rPr>
                        <a:t>3</a:t>
                      </a:r>
                      <a:endParaRPr lang="en-US" sz="2400">
                        <a:effectLst/>
                        <a:latin typeface="Times New Roman" pitchFamily="18" charset="0"/>
                        <a:ea typeface="Calibri"/>
                        <a:cs typeface="Times New Roman" pitchFamily="18" charset="0"/>
                      </a:endParaRPr>
                    </a:p>
                  </a:txBody>
                  <a:tcPr marL="47625" marR="47625" marT="47625" marB="47625" anchor="ctr"/>
                </a:tc>
                <a:tc>
                  <a:txBody>
                    <a:bodyPr/>
                    <a:lstStyle/>
                    <a:p>
                      <a:pPr algn="l">
                        <a:lnSpc>
                          <a:spcPct val="115000"/>
                        </a:lnSpc>
                        <a:spcAft>
                          <a:spcPts val="0"/>
                        </a:spcAft>
                      </a:pPr>
                      <a:r>
                        <a:rPr lang="en-US" sz="2400" dirty="0" err="1" smtClean="0">
                          <a:effectLst/>
                          <a:latin typeface="Times New Roman" pitchFamily="18" charset="0"/>
                          <a:cs typeface="Times New Roman" pitchFamily="18" charset="0"/>
                        </a:rPr>
                        <a:t>Thời</a:t>
                      </a:r>
                      <a:r>
                        <a:rPr lang="en-US" sz="2400" dirty="0" smtClean="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gian</a:t>
                      </a:r>
                      <a:endParaRPr lang="en-US" sz="2400" dirty="0">
                        <a:effectLst/>
                        <a:latin typeface="Times New Roman" pitchFamily="18" charset="0"/>
                        <a:ea typeface="Calibri"/>
                        <a:cs typeface="Times New Roman" pitchFamily="18" charset="0"/>
                      </a:endParaRPr>
                    </a:p>
                  </a:txBody>
                  <a:tcPr marL="47625" marR="47625" marT="47625" marB="47625" anchor="ctr"/>
                </a:tc>
                <a:tc>
                  <a:txBody>
                    <a:bodyPr/>
                    <a:lstStyle/>
                    <a:p>
                      <a:pPr algn="ctr">
                        <a:lnSpc>
                          <a:spcPct val="115000"/>
                        </a:lnSpc>
                        <a:spcAft>
                          <a:spcPts val="0"/>
                        </a:spcAft>
                      </a:pPr>
                      <a:r>
                        <a:rPr lang="en-US" sz="2400" dirty="0" err="1">
                          <a:effectLst/>
                          <a:latin typeface="Times New Roman" pitchFamily="18" charset="0"/>
                          <a:cs typeface="Times New Roman" pitchFamily="18" charset="0"/>
                        </a:rPr>
                        <a:t>giây</a:t>
                      </a:r>
                      <a:endParaRPr lang="en-US" sz="2400" dirty="0">
                        <a:effectLst/>
                        <a:latin typeface="Times New Roman" pitchFamily="18" charset="0"/>
                        <a:ea typeface="Calibri"/>
                        <a:cs typeface="Times New Roman" pitchFamily="18" charset="0"/>
                      </a:endParaRPr>
                    </a:p>
                  </a:txBody>
                  <a:tcPr marL="47625" marR="47625" marT="47625" marB="47625" anchor="ctr"/>
                </a:tc>
                <a:tc>
                  <a:txBody>
                    <a:bodyPr/>
                    <a:lstStyle/>
                    <a:p>
                      <a:pPr algn="ctr">
                        <a:lnSpc>
                          <a:spcPct val="115000"/>
                        </a:lnSpc>
                        <a:spcAft>
                          <a:spcPts val="0"/>
                        </a:spcAft>
                      </a:pPr>
                      <a:r>
                        <a:rPr lang="en-US" sz="2400" dirty="0">
                          <a:effectLst/>
                          <a:latin typeface="Times New Roman" pitchFamily="18" charset="0"/>
                          <a:cs typeface="Times New Roman" pitchFamily="18" charset="0"/>
                        </a:rPr>
                        <a:t>s</a:t>
                      </a:r>
                      <a:endParaRPr lang="en-US" sz="2400" dirty="0">
                        <a:effectLst/>
                        <a:latin typeface="Times New Roman" pitchFamily="18" charset="0"/>
                        <a:ea typeface="Calibri"/>
                        <a:cs typeface="Times New Roman" pitchFamily="18" charset="0"/>
                      </a:endParaRPr>
                    </a:p>
                  </a:txBody>
                  <a:tcPr marL="47625" marR="47625" marT="47625" marB="47625" anchor="ctr"/>
                </a:tc>
              </a:tr>
              <a:tr h="468052">
                <a:tc>
                  <a:txBody>
                    <a:bodyPr/>
                    <a:lstStyle/>
                    <a:p>
                      <a:pPr algn="ctr">
                        <a:lnSpc>
                          <a:spcPct val="115000"/>
                        </a:lnSpc>
                        <a:spcAft>
                          <a:spcPts val="0"/>
                        </a:spcAft>
                      </a:pPr>
                      <a:r>
                        <a:rPr lang="en-US" sz="2400">
                          <a:effectLst/>
                          <a:latin typeface="Times New Roman" pitchFamily="18" charset="0"/>
                          <a:cs typeface="Times New Roman" pitchFamily="18" charset="0"/>
                        </a:rPr>
                        <a:t>4</a:t>
                      </a:r>
                      <a:endParaRPr lang="en-US" sz="2400">
                        <a:effectLst/>
                        <a:latin typeface="Times New Roman" pitchFamily="18" charset="0"/>
                        <a:ea typeface="Calibri"/>
                        <a:cs typeface="Times New Roman" pitchFamily="18" charset="0"/>
                      </a:endParaRPr>
                    </a:p>
                  </a:txBody>
                  <a:tcPr marL="47625" marR="47625" marT="47625" marB="47625" anchor="ctr"/>
                </a:tc>
                <a:tc>
                  <a:txBody>
                    <a:bodyPr/>
                    <a:lstStyle/>
                    <a:p>
                      <a:pPr algn="l">
                        <a:lnSpc>
                          <a:spcPct val="115000"/>
                        </a:lnSpc>
                        <a:spcAft>
                          <a:spcPts val="0"/>
                        </a:spcAft>
                      </a:pPr>
                      <a:r>
                        <a:rPr lang="en-US" sz="2400" dirty="0" err="1" smtClean="0">
                          <a:effectLst/>
                          <a:latin typeface="Times New Roman" pitchFamily="18" charset="0"/>
                          <a:cs typeface="Times New Roman" pitchFamily="18" charset="0"/>
                        </a:rPr>
                        <a:t>Cường</a:t>
                      </a:r>
                      <a:r>
                        <a:rPr lang="en-US" sz="2400" dirty="0" smtClean="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độ</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dòng</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điện</a:t>
                      </a:r>
                      <a:endParaRPr lang="en-US" sz="2400" dirty="0">
                        <a:effectLst/>
                        <a:latin typeface="Times New Roman" pitchFamily="18" charset="0"/>
                        <a:ea typeface="Calibri"/>
                        <a:cs typeface="Times New Roman" pitchFamily="18" charset="0"/>
                      </a:endParaRPr>
                    </a:p>
                  </a:txBody>
                  <a:tcPr marL="47625" marR="47625" marT="47625" marB="47625" anchor="ctr"/>
                </a:tc>
                <a:tc>
                  <a:txBody>
                    <a:bodyPr/>
                    <a:lstStyle/>
                    <a:p>
                      <a:pPr algn="ctr">
                        <a:lnSpc>
                          <a:spcPct val="115000"/>
                        </a:lnSpc>
                        <a:spcAft>
                          <a:spcPts val="0"/>
                        </a:spcAft>
                      </a:pPr>
                      <a:r>
                        <a:rPr lang="en-US" sz="2400" dirty="0" err="1">
                          <a:effectLst/>
                          <a:latin typeface="Times New Roman" pitchFamily="18" charset="0"/>
                          <a:cs typeface="Times New Roman" pitchFamily="18" charset="0"/>
                        </a:rPr>
                        <a:t>ampe</a:t>
                      </a:r>
                      <a:endParaRPr lang="en-US" sz="2400" dirty="0">
                        <a:effectLst/>
                        <a:latin typeface="Times New Roman" pitchFamily="18" charset="0"/>
                        <a:ea typeface="Calibri"/>
                        <a:cs typeface="Times New Roman" pitchFamily="18" charset="0"/>
                      </a:endParaRPr>
                    </a:p>
                  </a:txBody>
                  <a:tcPr marL="47625" marR="47625" marT="47625" marB="47625" anchor="ctr"/>
                </a:tc>
                <a:tc>
                  <a:txBody>
                    <a:bodyPr/>
                    <a:lstStyle/>
                    <a:p>
                      <a:pPr algn="ctr">
                        <a:lnSpc>
                          <a:spcPct val="115000"/>
                        </a:lnSpc>
                        <a:spcAft>
                          <a:spcPts val="0"/>
                        </a:spcAft>
                      </a:pPr>
                      <a:r>
                        <a:rPr lang="en-US" sz="2400" dirty="0">
                          <a:effectLst/>
                          <a:latin typeface="Times New Roman" pitchFamily="18" charset="0"/>
                          <a:cs typeface="Times New Roman" pitchFamily="18" charset="0"/>
                        </a:rPr>
                        <a:t>A</a:t>
                      </a:r>
                      <a:endParaRPr lang="en-US" sz="2400" dirty="0">
                        <a:effectLst/>
                        <a:latin typeface="Times New Roman" pitchFamily="18" charset="0"/>
                        <a:ea typeface="Calibri"/>
                        <a:cs typeface="Times New Roman" pitchFamily="18" charset="0"/>
                      </a:endParaRPr>
                    </a:p>
                  </a:txBody>
                  <a:tcPr marL="47625" marR="47625" marT="47625" marB="47625" anchor="ctr"/>
                </a:tc>
              </a:tr>
              <a:tr h="468052">
                <a:tc>
                  <a:txBody>
                    <a:bodyPr/>
                    <a:lstStyle/>
                    <a:p>
                      <a:pPr algn="ctr">
                        <a:lnSpc>
                          <a:spcPct val="115000"/>
                        </a:lnSpc>
                        <a:spcAft>
                          <a:spcPts val="0"/>
                        </a:spcAft>
                      </a:pPr>
                      <a:r>
                        <a:rPr lang="en-US" sz="2400">
                          <a:effectLst/>
                          <a:latin typeface="Times New Roman" pitchFamily="18" charset="0"/>
                          <a:cs typeface="Times New Roman" pitchFamily="18" charset="0"/>
                        </a:rPr>
                        <a:t>5</a:t>
                      </a:r>
                      <a:endParaRPr lang="en-US" sz="2400">
                        <a:effectLst/>
                        <a:latin typeface="Times New Roman" pitchFamily="18" charset="0"/>
                        <a:ea typeface="Calibri"/>
                        <a:cs typeface="Times New Roman" pitchFamily="18" charset="0"/>
                      </a:endParaRPr>
                    </a:p>
                  </a:txBody>
                  <a:tcPr marL="47625" marR="47625" marT="47625" marB="47625" anchor="ctr"/>
                </a:tc>
                <a:tc>
                  <a:txBody>
                    <a:bodyPr/>
                    <a:lstStyle/>
                    <a:p>
                      <a:pPr algn="l">
                        <a:lnSpc>
                          <a:spcPct val="115000"/>
                        </a:lnSpc>
                        <a:spcAft>
                          <a:spcPts val="0"/>
                        </a:spcAft>
                      </a:pPr>
                      <a:r>
                        <a:rPr lang="en-US" sz="2400" dirty="0" err="1" smtClean="0">
                          <a:effectLst/>
                          <a:latin typeface="Times New Roman" pitchFamily="18" charset="0"/>
                          <a:cs typeface="Times New Roman" pitchFamily="18" charset="0"/>
                        </a:rPr>
                        <a:t>Nhiệt</a:t>
                      </a:r>
                      <a:r>
                        <a:rPr lang="en-US" sz="2400" dirty="0" smtClean="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độ</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nhiệt</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động</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học</a:t>
                      </a:r>
                      <a:endParaRPr lang="en-US" sz="2400" dirty="0">
                        <a:effectLst/>
                        <a:latin typeface="Times New Roman" pitchFamily="18" charset="0"/>
                        <a:ea typeface="Calibri"/>
                        <a:cs typeface="Times New Roman" pitchFamily="18" charset="0"/>
                      </a:endParaRPr>
                    </a:p>
                  </a:txBody>
                  <a:tcPr marL="47625" marR="47625" marT="47625" marB="47625" anchor="ctr"/>
                </a:tc>
                <a:tc>
                  <a:txBody>
                    <a:bodyPr/>
                    <a:lstStyle/>
                    <a:p>
                      <a:pPr algn="ctr">
                        <a:lnSpc>
                          <a:spcPct val="115000"/>
                        </a:lnSpc>
                        <a:spcAft>
                          <a:spcPts val="0"/>
                        </a:spcAft>
                      </a:pPr>
                      <a:r>
                        <a:rPr lang="en-US" sz="2400">
                          <a:effectLst/>
                          <a:latin typeface="Times New Roman" pitchFamily="18" charset="0"/>
                          <a:cs typeface="Times New Roman" pitchFamily="18" charset="0"/>
                        </a:rPr>
                        <a:t>kenvin</a:t>
                      </a:r>
                      <a:endParaRPr lang="en-US" sz="2400">
                        <a:effectLst/>
                        <a:latin typeface="Times New Roman" pitchFamily="18" charset="0"/>
                        <a:ea typeface="Calibri"/>
                        <a:cs typeface="Times New Roman" pitchFamily="18" charset="0"/>
                      </a:endParaRPr>
                    </a:p>
                  </a:txBody>
                  <a:tcPr marL="47625" marR="47625" marT="47625" marB="47625" anchor="ctr"/>
                </a:tc>
                <a:tc>
                  <a:txBody>
                    <a:bodyPr/>
                    <a:lstStyle/>
                    <a:p>
                      <a:pPr algn="ctr">
                        <a:lnSpc>
                          <a:spcPct val="115000"/>
                        </a:lnSpc>
                        <a:spcAft>
                          <a:spcPts val="0"/>
                        </a:spcAft>
                      </a:pPr>
                      <a:r>
                        <a:rPr lang="en-US" sz="2400" dirty="0">
                          <a:effectLst/>
                          <a:latin typeface="Times New Roman" pitchFamily="18" charset="0"/>
                          <a:cs typeface="Times New Roman" pitchFamily="18" charset="0"/>
                        </a:rPr>
                        <a:t>K</a:t>
                      </a:r>
                      <a:endParaRPr lang="en-US" sz="2400" dirty="0">
                        <a:effectLst/>
                        <a:latin typeface="Times New Roman" pitchFamily="18" charset="0"/>
                        <a:ea typeface="Calibri"/>
                        <a:cs typeface="Times New Roman" pitchFamily="18" charset="0"/>
                      </a:endParaRPr>
                    </a:p>
                  </a:txBody>
                  <a:tcPr marL="47625" marR="47625" marT="47625" marB="47625" anchor="ctr"/>
                </a:tc>
              </a:tr>
              <a:tr h="468052">
                <a:tc>
                  <a:txBody>
                    <a:bodyPr/>
                    <a:lstStyle/>
                    <a:p>
                      <a:pPr algn="ctr">
                        <a:lnSpc>
                          <a:spcPct val="115000"/>
                        </a:lnSpc>
                        <a:spcAft>
                          <a:spcPts val="0"/>
                        </a:spcAft>
                      </a:pPr>
                      <a:r>
                        <a:rPr lang="en-US" sz="2400">
                          <a:effectLst/>
                          <a:latin typeface="Times New Roman" pitchFamily="18" charset="0"/>
                          <a:cs typeface="Times New Roman" pitchFamily="18" charset="0"/>
                        </a:rPr>
                        <a:t>6</a:t>
                      </a:r>
                      <a:endParaRPr lang="en-US" sz="2400">
                        <a:effectLst/>
                        <a:latin typeface="Times New Roman" pitchFamily="18" charset="0"/>
                        <a:ea typeface="Calibri"/>
                        <a:cs typeface="Times New Roman" pitchFamily="18" charset="0"/>
                      </a:endParaRPr>
                    </a:p>
                  </a:txBody>
                  <a:tcPr marL="47625" marR="47625" marT="47625" marB="47625" anchor="ctr"/>
                </a:tc>
                <a:tc>
                  <a:txBody>
                    <a:bodyPr/>
                    <a:lstStyle/>
                    <a:p>
                      <a:pPr algn="l">
                        <a:lnSpc>
                          <a:spcPct val="115000"/>
                        </a:lnSpc>
                        <a:spcAft>
                          <a:spcPts val="0"/>
                        </a:spcAft>
                      </a:pPr>
                      <a:r>
                        <a:rPr lang="en-US" sz="2400" dirty="0" err="1" smtClean="0">
                          <a:effectLst/>
                          <a:latin typeface="Times New Roman" pitchFamily="18" charset="0"/>
                          <a:cs typeface="Times New Roman" pitchFamily="18" charset="0"/>
                        </a:rPr>
                        <a:t>Lượng</a:t>
                      </a:r>
                      <a:r>
                        <a:rPr lang="en-US" sz="2400" dirty="0" smtClean="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vật</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chất</a:t>
                      </a:r>
                      <a:endParaRPr lang="en-US" sz="2400" dirty="0">
                        <a:effectLst/>
                        <a:latin typeface="Times New Roman" pitchFamily="18" charset="0"/>
                        <a:ea typeface="Calibri"/>
                        <a:cs typeface="Times New Roman" pitchFamily="18" charset="0"/>
                      </a:endParaRPr>
                    </a:p>
                  </a:txBody>
                  <a:tcPr marL="47625" marR="47625" marT="47625" marB="47625" anchor="ctr"/>
                </a:tc>
                <a:tc>
                  <a:txBody>
                    <a:bodyPr/>
                    <a:lstStyle/>
                    <a:p>
                      <a:pPr algn="ctr">
                        <a:lnSpc>
                          <a:spcPct val="115000"/>
                        </a:lnSpc>
                        <a:spcAft>
                          <a:spcPts val="0"/>
                        </a:spcAft>
                      </a:pPr>
                      <a:r>
                        <a:rPr lang="en-US" sz="2400">
                          <a:effectLst/>
                          <a:latin typeface="Times New Roman" pitchFamily="18" charset="0"/>
                          <a:cs typeface="Times New Roman" pitchFamily="18" charset="0"/>
                        </a:rPr>
                        <a:t>mol</a:t>
                      </a:r>
                      <a:endParaRPr lang="en-US" sz="2400">
                        <a:effectLst/>
                        <a:latin typeface="Times New Roman" pitchFamily="18" charset="0"/>
                        <a:ea typeface="Calibri"/>
                        <a:cs typeface="Times New Roman" pitchFamily="18" charset="0"/>
                      </a:endParaRPr>
                    </a:p>
                  </a:txBody>
                  <a:tcPr marL="47625" marR="47625" marT="47625" marB="47625" anchor="ctr"/>
                </a:tc>
                <a:tc>
                  <a:txBody>
                    <a:bodyPr/>
                    <a:lstStyle/>
                    <a:p>
                      <a:pPr algn="ctr">
                        <a:lnSpc>
                          <a:spcPct val="115000"/>
                        </a:lnSpc>
                        <a:spcAft>
                          <a:spcPts val="0"/>
                        </a:spcAft>
                      </a:pPr>
                      <a:r>
                        <a:rPr lang="en-US" sz="2400" dirty="0" err="1">
                          <a:effectLst/>
                          <a:latin typeface="Times New Roman" pitchFamily="18" charset="0"/>
                          <a:cs typeface="Times New Roman" pitchFamily="18" charset="0"/>
                        </a:rPr>
                        <a:t>mol</a:t>
                      </a:r>
                      <a:endParaRPr lang="en-US" sz="2400" dirty="0">
                        <a:effectLst/>
                        <a:latin typeface="Times New Roman" pitchFamily="18" charset="0"/>
                        <a:ea typeface="Calibri"/>
                        <a:cs typeface="Times New Roman" pitchFamily="18" charset="0"/>
                      </a:endParaRPr>
                    </a:p>
                  </a:txBody>
                  <a:tcPr marL="47625" marR="47625" marT="47625" marB="47625" anchor="ctr"/>
                </a:tc>
              </a:tr>
              <a:tr h="468052">
                <a:tc>
                  <a:txBody>
                    <a:bodyPr/>
                    <a:lstStyle/>
                    <a:p>
                      <a:pPr algn="ctr">
                        <a:lnSpc>
                          <a:spcPct val="115000"/>
                        </a:lnSpc>
                        <a:spcAft>
                          <a:spcPts val="0"/>
                        </a:spcAft>
                      </a:pPr>
                      <a:r>
                        <a:rPr lang="en-US" sz="2400">
                          <a:effectLst/>
                          <a:latin typeface="Times New Roman" pitchFamily="18" charset="0"/>
                          <a:cs typeface="Times New Roman" pitchFamily="18" charset="0"/>
                        </a:rPr>
                        <a:t>7</a:t>
                      </a:r>
                      <a:endParaRPr lang="en-US" sz="2400">
                        <a:effectLst/>
                        <a:latin typeface="Times New Roman" pitchFamily="18" charset="0"/>
                        <a:ea typeface="Calibri"/>
                        <a:cs typeface="Times New Roman" pitchFamily="18" charset="0"/>
                      </a:endParaRPr>
                    </a:p>
                  </a:txBody>
                  <a:tcPr marL="47625" marR="47625" marT="47625" marB="47625" anchor="ctr"/>
                </a:tc>
                <a:tc>
                  <a:txBody>
                    <a:bodyPr/>
                    <a:lstStyle/>
                    <a:p>
                      <a:pPr algn="l">
                        <a:lnSpc>
                          <a:spcPct val="115000"/>
                        </a:lnSpc>
                        <a:spcAft>
                          <a:spcPts val="0"/>
                        </a:spcAft>
                      </a:pPr>
                      <a:r>
                        <a:rPr lang="en-US" sz="2400" dirty="0" err="1" smtClean="0">
                          <a:effectLst/>
                          <a:latin typeface="Times New Roman" pitchFamily="18" charset="0"/>
                          <a:cs typeface="Times New Roman" pitchFamily="18" charset="0"/>
                        </a:rPr>
                        <a:t>Cường</a:t>
                      </a:r>
                      <a:r>
                        <a:rPr lang="en-US" sz="2400" dirty="0" smtClean="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độ</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sáng</a:t>
                      </a:r>
                      <a:endParaRPr lang="en-US" sz="2400" dirty="0">
                        <a:effectLst/>
                        <a:latin typeface="Times New Roman" pitchFamily="18" charset="0"/>
                        <a:ea typeface="Calibri"/>
                        <a:cs typeface="Times New Roman" pitchFamily="18" charset="0"/>
                      </a:endParaRPr>
                    </a:p>
                  </a:txBody>
                  <a:tcPr marL="47625" marR="47625" marT="47625" marB="47625" anchor="ctr"/>
                </a:tc>
                <a:tc>
                  <a:txBody>
                    <a:bodyPr/>
                    <a:lstStyle/>
                    <a:p>
                      <a:pPr algn="ctr">
                        <a:lnSpc>
                          <a:spcPct val="115000"/>
                        </a:lnSpc>
                        <a:spcAft>
                          <a:spcPts val="0"/>
                        </a:spcAft>
                      </a:pPr>
                      <a:r>
                        <a:rPr lang="en-US" sz="2400">
                          <a:effectLst/>
                          <a:latin typeface="Times New Roman" pitchFamily="18" charset="0"/>
                          <a:cs typeface="Times New Roman" pitchFamily="18" charset="0"/>
                        </a:rPr>
                        <a:t>candela</a:t>
                      </a:r>
                      <a:endParaRPr lang="en-US" sz="2400">
                        <a:effectLst/>
                        <a:latin typeface="Times New Roman" pitchFamily="18" charset="0"/>
                        <a:ea typeface="Calibri"/>
                        <a:cs typeface="Times New Roman" pitchFamily="18" charset="0"/>
                      </a:endParaRPr>
                    </a:p>
                  </a:txBody>
                  <a:tcPr marL="47625" marR="47625" marT="47625" marB="47625" anchor="ctr"/>
                </a:tc>
                <a:tc>
                  <a:txBody>
                    <a:bodyPr/>
                    <a:lstStyle/>
                    <a:p>
                      <a:pPr algn="ctr">
                        <a:lnSpc>
                          <a:spcPct val="115000"/>
                        </a:lnSpc>
                        <a:spcAft>
                          <a:spcPts val="0"/>
                        </a:spcAft>
                      </a:pPr>
                      <a:r>
                        <a:rPr lang="en-US" sz="2400" dirty="0">
                          <a:effectLst/>
                          <a:latin typeface="Times New Roman" pitchFamily="18" charset="0"/>
                          <a:cs typeface="Times New Roman" pitchFamily="18" charset="0"/>
                        </a:rPr>
                        <a:t>cd</a:t>
                      </a:r>
                      <a:endParaRPr lang="en-US" sz="2400" dirty="0">
                        <a:effectLst/>
                        <a:latin typeface="Times New Roman" pitchFamily="18" charset="0"/>
                        <a:ea typeface="Calibri"/>
                        <a:cs typeface="Times New Roman" pitchFamily="18" charset="0"/>
                      </a:endParaRPr>
                    </a:p>
                  </a:txBody>
                  <a:tcPr marL="47625" marR="47625" marT="47625" marB="47625" anchor="ctr"/>
                </a:tc>
              </a:tr>
            </a:tbl>
          </a:graphicData>
        </a:graphic>
      </p:graphicFrame>
    </p:spTree>
    <p:extLst>
      <p:ext uri="{BB962C8B-B14F-4D97-AF65-F5344CB8AC3E}">
        <p14:creationId xmlns:p14="http://schemas.microsoft.com/office/powerpoint/2010/main" val="147788408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856"/>
            <a:ext cx="8229600" cy="1143000"/>
          </a:xfrm>
        </p:spPr>
        <p:txBody>
          <a:bodyPr>
            <a:normAutofit/>
          </a:bodyPr>
          <a:lstStyle/>
          <a:p>
            <a:r>
              <a:rPr lang="en-US" sz="34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CHUYÊN ĐỀ SỐ 1: ĐƠN VỊ ĐO ĐỘ DÀI</a:t>
            </a:r>
            <a:endParaRPr lang="en-US" sz="3400" dirty="0"/>
          </a:p>
        </p:txBody>
      </p:sp>
      <p:sp>
        <p:nvSpPr>
          <p:cNvPr id="3" name="Content Placeholder 2"/>
          <p:cNvSpPr>
            <a:spLocks noGrp="1"/>
          </p:cNvSpPr>
          <p:nvPr>
            <p:ph idx="1"/>
          </p:nvPr>
        </p:nvSpPr>
        <p:spPr>
          <a:xfrm>
            <a:off x="539552" y="1466776"/>
            <a:ext cx="8229600" cy="5137935"/>
          </a:xfrm>
        </p:spPr>
        <p:txBody>
          <a:bodyPr>
            <a:normAutofit fontScale="92500" lnSpcReduction="10000"/>
          </a:bodyPr>
          <a:lstStyle/>
          <a:p>
            <a:pPr marL="0" indent="0">
              <a:buNone/>
            </a:pPr>
            <a:r>
              <a:rPr lang="en-US" sz="3100" b="1" dirty="0">
                <a:latin typeface="Times New Roman" pitchFamily="18" charset="0"/>
                <a:cs typeface="Times New Roman" pitchFamily="18" charset="0"/>
              </a:rPr>
              <a:t>2</a:t>
            </a:r>
            <a:r>
              <a:rPr lang="en-US" sz="3100" b="1" dirty="0" smtClean="0">
                <a:latin typeface="Times New Roman" pitchFamily="18" charset="0"/>
                <a:cs typeface="Times New Roman" pitchFamily="18" charset="0"/>
              </a:rPr>
              <a:t>. </a:t>
            </a:r>
            <a:r>
              <a:rPr lang="en-US" sz="3100" b="1" dirty="0" err="1" smtClean="0">
                <a:latin typeface="Times New Roman" pitchFamily="18" charset="0"/>
                <a:cs typeface="Times New Roman" pitchFamily="18" charset="0"/>
              </a:rPr>
              <a:t>Đơn</a:t>
            </a:r>
            <a:r>
              <a:rPr lang="en-US" sz="3100" b="1" dirty="0" smtClean="0">
                <a:latin typeface="Times New Roman" pitchFamily="18" charset="0"/>
                <a:cs typeface="Times New Roman" pitchFamily="18" charset="0"/>
              </a:rPr>
              <a:t> </a:t>
            </a:r>
            <a:r>
              <a:rPr lang="en-US" sz="3100" b="1" dirty="0" err="1" smtClean="0">
                <a:latin typeface="Times New Roman" pitchFamily="18" charset="0"/>
                <a:cs typeface="Times New Roman" pitchFamily="18" charset="0"/>
              </a:rPr>
              <a:t>vị</a:t>
            </a:r>
            <a:r>
              <a:rPr lang="en-US" sz="3100" b="1" dirty="0" smtClean="0">
                <a:latin typeface="Times New Roman" pitchFamily="18" charset="0"/>
                <a:cs typeface="Times New Roman" pitchFamily="18" charset="0"/>
              </a:rPr>
              <a:t> </a:t>
            </a:r>
            <a:r>
              <a:rPr lang="en-US" sz="3100" b="1" dirty="0" err="1" smtClean="0">
                <a:latin typeface="Times New Roman" pitchFamily="18" charset="0"/>
                <a:cs typeface="Times New Roman" pitchFamily="18" charset="0"/>
              </a:rPr>
              <a:t>đo</a:t>
            </a:r>
            <a:r>
              <a:rPr lang="en-US" sz="3100" b="1" dirty="0" smtClean="0">
                <a:latin typeface="Times New Roman" pitchFamily="18" charset="0"/>
                <a:cs typeface="Times New Roman" pitchFamily="18" charset="0"/>
              </a:rPr>
              <a:t> </a:t>
            </a:r>
            <a:r>
              <a:rPr lang="en-US" sz="3100" b="1" dirty="0" err="1" smtClean="0">
                <a:latin typeface="Times New Roman" pitchFamily="18" charset="0"/>
                <a:cs typeface="Times New Roman" pitchFamily="18" charset="0"/>
              </a:rPr>
              <a:t>độ</a:t>
            </a:r>
            <a:r>
              <a:rPr lang="en-US" sz="3100" b="1" dirty="0" smtClean="0">
                <a:latin typeface="Times New Roman" pitchFamily="18" charset="0"/>
                <a:cs typeface="Times New Roman" pitchFamily="18" charset="0"/>
              </a:rPr>
              <a:t> </a:t>
            </a:r>
            <a:r>
              <a:rPr lang="en-US" sz="3100" b="1" dirty="0" err="1" smtClean="0">
                <a:latin typeface="Times New Roman" pitchFamily="18" charset="0"/>
                <a:cs typeface="Times New Roman" pitchFamily="18" charset="0"/>
              </a:rPr>
              <a:t>dài</a:t>
            </a:r>
            <a:r>
              <a:rPr lang="en-US" sz="3100" b="1" dirty="0" smtClean="0">
                <a:latin typeface="Times New Roman" pitchFamily="18" charset="0"/>
                <a:cs typeface="Times New Roman" pitchFamily="18" charset="0"/>
              </a:rPr>
              <a:t> </a:t>
            </a:r>
            <a:r>
              <a:rPr lang="en-US" sz="3100" b="1" dirty="0" err="1" smtClean="0">
                <a:latin typeface="Times New Roman" pitchFamily="18" charset="0"/>
                <a:cs typeface="Times New Roman" pitchFamily="18" charset="0"/>
              </a:rPr>
              <a:t>cổ</a:t>
            </a:r>
            <a:r>
              <a:rPr lang="en-US" sz="3100" b="1" dirty="0" smtClean="0">
                <a:latin typeface="Times New Roman" pitchFamily="18" charset="0"/>
                <a:cs typeface="Times New Roman" pitchFamily="18" charset="0"/>
              </a:rPr>
              <a:t> </a:t>
            </a:r>
            <a:r>
              <a:rPr lang="en-US" sz="3100" b="1" dirty="0" err="1" smtClean="0">
                <a:latin typeface="Times New Roman" pitchFamily="18" charset="0"/>
                <a:cs typeface="Times New Roman" pitchFamily="18" charset="0"/>
              </a:rPr>
              <a:t>Việt</a:t>
            </a:r>
            <a:r>
              <a:rPr lang="en-US" sz="3100" b="1" dirty="0" smtClean="0">
                <a:latin typeface="Times New Roman" pitchFamily="18" charset="0"/>
                <a:cs typeface="Times New Roman" pitchFamily="18" charset="0"/>
              </a:rPr>
              <a:t> Nam</a:t>
            </a:r>
          </a:p>
          <a:p>
            <a:pPr marL="0" indent="0" algn="just">
              <a:buNone/>
            </a:pPr>
            <a:r>
              <a:rPr lang="en-US" sz="3100" dirty="0">
                <a:latin typeface="Times New Roman" pitchFamily="18" charset="0"/>
                <a:cs typeface="Times New Roman" pitchFamily="18" charset="0"/>
              </a:rPr>
              <a:t>	</a:t>
            </a:r>
            <a:r>
              <a:rPr lang="en-US" sz="3100" dirty="0" smtClean="0">
                <a:latin typeface="Times New Roman" pitchFamily="18" charset="0"/>
                <a:cs typeface="Times New Roman" pitchFamily="18" charset="0"/>
              </a:rPr>
              <a:t>T</a:t>
            </a:r>
            <a:r>
              <a:rPr lang="vi-VN" sz="3100" dirty="0" smtClean="0">
                <a:latin typeface="Times New Roman" pitchFamily="18" charset="0"/>
                <a:cs typeface="Times New Roman" pitchFamily="18" charset="0"/>
              </a:rPr>
              <a:t>rong </a:t>
            </a:r>
            <a:r>
              <a:rPr lang="vi-VN" sz="3100" dirty="0">
                <a:latin typeface="Times New Roman" pitchFamily="18" charset="0"/>
                <a:cs typeface="Times New Roman" pitchFamily="18" charset="0"/>
              </a:rPr>
              <a:t>hệ đo lường cổ Việt Nam có ít nhất </a:t>
            </a:r>
            <a:r>
              <a:rPr lang="vi-VN" sz="3100" dirty="0" smtClean="0">
                <a:latin typeface="Times New Roman" pitchFamily="18" charset="0"/>
                <a:cs typeface="Times New Roman" pitchFamily="18" charset="0"/>
              </a:rPr>
              <a:t>hai</a:t>
            </a:r>
            <a:r>
              <a:rPr lang="en-US" sz="3100" dirty="0" smtClean="0">
                <a:latin typeface="Times New Roman" pitchFamily="18" charset="0"/>
                <a:cs typeface="Times New Roman" pitchFamily="18" charset="0"/>
              </a:rPr>
              <a:t> </a:t>
            </a:r>
            <a:r>
              <a:rPr lang="vi-VN" sz="3100" dirty="0" smtClean="0">
                <a:latin typeface="Times New Roman" pitchFamily="18" charset="0"/>
                <a:cs typeface="Times New Roman" pitchFamily="18" charset="0"/>
              </a:rPr>
              <a:t>loại </a:t>
            </a:r>
            <a:r>
              <a:rPr lang="vi-VN" sz="3100" dirty="0">
                <a:latin typeface="Times New Roman" pitchFamily="18" charset="0"/>
                <a:cs typeface="Times New Roman" pitchFamily="18" charset="0"/>
              </a:rPr>
              <a:t>thước đo chiều dài với các giá trị </a:t>
            </a:r>
            <a:r>
              <a:rPr lang="vi-VN" sz="3100" dirty="0" smtClean="0">
                <a:latin typeface="Times New Roman" pitchFamily="18" charset="0"/>
                <a:cs typeface="Times New Roman" pitchFamily="18" charset="0"/>
              </a:rPr>
              <a:t>trước</a:t>
            </a:r>
            <a:r>
              <a:rPr lang="en-US" sz="3100" dirty="0" smtClean="0">
                <a:latin typeface="Times New Roman" pitchFamily="18" charset="0"/>
                <a:cs typeface="Times New Roman" pitchFamily="18" charset="0"/>
              </a:rPr>
              <a:t> </a:t>
            </a:r>
            <a:r>
              <a:rPr lang="vi-VN" sz="3100" dirty="0" smtClean="0">
                <a:latin typeface="Times New Roman" pitchFamily="18" charset="0"/>
                <a:cs typeface="Times New Roman" pitchFamily="18" charset="0"/>
              </a:rPr>
              <a:t>năm</a:t>
            </a:r>
            <a:r>
              <a:rPr lang="vi-VN" sz="3100" dirty="0">
                <a:latin typeface="Times New Roman" pitchFamily="18" charset="0"/>
                <a:cs typeface="Times New Roman" pitchFamily="18" charset="0"/>
              </a:rPr>
              <a:t> </a:t>
            </a:r>
            <a:r>
              <a:rPr lang="vi-VN" sz="3100" dirty="0" smtClean="0">
                <a:latin typeface="Times New Roman" pitchFamily="18" charset="0"/>
                <a:cs typeface="Times New Roman" pitchFamily="18" charset="0"/>
                <a:hlinkClick r:id="rId2" tooltip="1890"/>
              </a:rPr>
              <a:t>1890</a:t>
            </a:r>
            <a:r>
              <a:rPr lang="vi-VN" sz="3100" dirty="0">
                <a:latin typeface="Times New Roman" pitchFamily="18" charset="0"/>
                <a:cs typeface="Times New Roman" pitchFamily="18" charset="0"/>
              </a:rPr>
              <a:t> là </a:t>
            </a:r>
            <a:r>
              <a:rPr lang="vi-VN" sz="3100" b="1" dirty="0">
                <a:latin typeface="Times New Roman" pitchFamily="18" charset="0"/>
                <a:cs typeface="Times New Roman" pitchFamily="18" charset="0"/>
              </a:rPr>
              <a:t>thước ta</a:t>
            </a:r>
            <a:r>
              <a:rPr lang="vi-VN" sz="3100" dirty="0">
                <a:latin typeface="Times New Roman" pitchFamily="18" charset="0"/>
                <a:cs typeface="Times New Roman" pitchFamily="18" charset="0"/>
              </a:rPr>
              <a:t> (hay </a:t>
            </a:r>
            <a:r>
              <a:rPr lang="vi-VN" sz="3100" b="1" dirty="0">
                <a:latin typeface="Times New Roman" pitchFamily="18" charset="0"/>
                <a:cs typeface="Times New Roman" pitchFamily="18" charset="0"/>
              </a:rPr>
              <a:t>thước mộc</a:t>
            </a:r>
            <a:r>
              <a:rPr lang="vi-VN" sz="3100" dirty="0">
                <a:latin typeface="Times New Roman" pitchFamily="18" charset="0"/>
                <a:cs typeface="Times New Roman" pitchFamily="18" charset="0"/>
              </a:rPr>
              <a:t>, bằng </a:t>
            </a:r>
            <a:r>
              <a:rPr lang="vi-VN" sz="3100" dirty="0" smtClean="0">
                <a:latin typeface="Times New Roman" pitchFamily="18" charset="0"/>
                <a:cs typeface="Times New Roman" pitchFamily="18" charset="0"/>
              </a:rPr>
              <a:t>0,425</a:t>
            </a:r>
            <a:r>
              <a:rPr lang="en-US" sz="3100" dirty="0" smtClean="0">
                <a:latin typeface="Times New Roman" pitchFamily="18" charset="0"/>
                <a:cs typeface="Times New Roman" pitchFamily="18" charset="0"/>
              </a:rPr>
              <a:t>m</a:t>
            </a:r>
            <a:r>
              <a:rPr lang="vi-VN" sz="3100" dirty="0" smtClean="0">
                <a:latin typeface="Times New Roman" pitchFamily="18" charset="0"/>
                <a:cs typeface="Times New Roman" pitchFamily="18" charset="0"/>
              </a:rPr>
              <a:t>)</a:t>
            </a:r>
            <a:r>
              <a:rPr lang="en-US" sz="3100" dirty="0" smtClean="0">
                <a:latin typeface="Times New Roman" pitchFamily="18" charset="0"/>
                <a:cs typeface="Times New Roman" pitchFamily="18" charset="0"/>
              </a:rPr>
              <a:t> </a:t>
            </a:r>
            <a:r>
              <a:rPr lang="vi-VN" sz="3100" dirty="0" smtClean="0">
                <a:latin typeface="Times New Roman" pitchFamily="18" charset="0"/>
                <a:cs typeface="Times New Roman" pitchFamily="18" charset="0"/>
              </a:rPr>
              <a:t>và</a:t>
            </a:r>
            <a:r>
              <a:rPr lang="vi-VN" sz="3100" dirty="0">
                <a:latin typeface="Times New Roman" pitchFamily="18" charset="0"/>
                <a:cs typeface="Times New Roman" pitchFamily="18" charset="0"/>
              </a:rPr>
              <a:t> </a:t>
            </a:r>
            <a:r>
              <a:rPr lang="vi-VN" sz="3100" b="1" dirty="0">
                <a:latin typeface="Times New Roman" pitchFamily="18" charset="0"/>
                <a:cs typeface="Times New Roman" pitchFamily="18" charset="0"/>
              </a:rPr>
              <a:t>thước đo vải</a:t>
            </a:r>
            <a:r>
              <a:rPr lang="vi-VN" sz="3100" dirty="0">
                <a:latin typeface="Times New Roman" pitchFamily="18" charset="0"/>
                <a:cs typeface="Times New Roman" pitchFamily="18" charset="0"/>
              </a:rPr>
              <a:t> (bằng </a:t>
            </a:r>
            <a:r>
              <a:rPr lang="vi-VN" sz="3100" dirty="0" smtClean="0">
                <a:latin typeface="Times New Roman" pitchFamily="18" charset="0"/>
                <a:cs typeface="Times New Roman" pitchFamily="18" charset="0"/>
              </a:rPr>
              <a:t>0,645m</a:t>
            </a:r>
            <a:r>
              <a:rPr lang="vi-VN" sz="3100" dirty="0">
                <a:latin typeface="Times New Roman" pitchFamily="18" charset="0"/>
                <a:cs typeface="Times New Roman" pitchFamily="18" charset="0"/>
              </a:rPr>
              <a:t>). </a:t>
            </a:r>
            <a:endParaRPr lang="en-US" sz="3100" dirty="0" smtClean="0">
              <a:latin typeface="Times New Roman" pitchFamily="18" charset="0"/>
              <a:cs typeface="Times New Roman" pitchFamily="18" charset="0"/>
            </a:endParaRPr>
          </a:p>
          <a:p>
            <a:pPr marL="0" indent="0" algn="just">
              <a:buNone/>
            </a:pPr>
            <a:r>
              <a:rPr lang="en-US" sz="3100" dirty="0">
                <a:latin typeface="Times New Roman" pitchFamily="18" charset="0"/>
                <a:cs typeface="Times New Roman" pitchFamily="18" charset="0"/>
              </a:rPr>
              <a:t>	</a:t>
            </a:r>
            <a:r>
              <a:rPr lang="en-US" sz="3100" dirty="0" err="1" smtClean="0">
                <a:latin typeface="Times New Roman" pitchFamily="18" charset="0"/>
                <a:cs typeface="Times New Roman" pitchFamily="18" charset="0"/>
              </a:rPr>
              <a:t>Trong</a:t>
            </a:r>
            <a:r>
              <a:rPr lang="en-US" sz="3100" dirty="0" smtClean="0">
                <a:latin typeface="Times New Roman" pitchFamily="18" charset="0"/>
                <a:cs typeface="Times New Roman" pitchFamily="18" charset="0"/>
              </a:rPr>
              <a:t> </a:t>
            </a:r>
            <a:r>
              <a:rPr lang="vi-VN" sz="3100" dirty="0" smtClean="0">
                <a:latin typeface="Times New Roman" pitchFamily="18" charset="0"/>
                <a:cs typeface="Times New Roman" pitchFamily="18" charset="0"/>
                <a:hlinkClick r:id="rId3"/>
              </a:rPr>
              <a:t>"Hệ </a:t>
            </a:r>
            <a:r>
              <a:rPr lang="vi-VN" sz="3100" dirty="0">
                <a:latin typeface="Times New Roman" pitchFamily="18" charset="0"/>
                <a:cs typeface="Times New Roman" pitchFamily="18" charset="0"/>
                <a:hlinkClick r:id="rId3"/>
              </a:rPr>
              <a:t>thống thước đo thời Nguyễn"</a:t>
            </a:r>
            <a:r>
              <a:rPr lang="vi-VN" sz="3100" dirty="0">
                <a:latin typeface="Times New Roman" pitchFamily="18" charset="0"/>
                <a:cs typeface="Times New Roman" pitchFamily="18" charset="0"/>
              </a:rPr>
              <a:t> thì có ba loại thước chính: thước đo vải (từ 0,6 đến </a:t>
            </a:r>
            <a:r>
              <a:rPr lang="vi-VN" sz="3100" dirty="0" smtClean="0">
                <a:latin typeface="Times New Roman" pitchFamily="18" charset="0"/>
                <a:cs typeface="Times New Roman" pitchFamily="18" charset="0"/>
              </a:rPr>
              <a:t>0,65</a:t>
            </a:r>
            <a:r>
              <a:rPr lang="en-US" sz="3100" dirty="0" smtClean="0">
                <a:latin typeface="Times New Roman" pitchFamily="18" charset="0"/>
                <a:cs typeface="Times New Roman" pitchFamily="18" charset="0"/>
              </a:rPr>
              <a:t>m</a:t>
            </a:r>
            <a:r>
              <a:rPr lang="vi-VN" sz="3100" dirty="0" smtClean="0">
                <a:latin typeface="Times New Roman" pitchFamily="18" charset="0"/>
                <a:cs typeface="Times New Roman" pitchFamily="18" charset="0"/>
              </a:rPr>
              <a:t>),</a:t>
            </a:r>
            <a:r>
              <a:rPr lang="vi-VN" sz="3100" dirty="0">
                <a:latin typeface="Times New Roman" pitchFamily="18" charset="0"/>
                <a:cs typeface="Times New Roman" pitchFamily="18" charset="0"/>
              </a:rPr>
              <a:t> </a:t>
            </a:r>
            <a:r>
              <a:rPr lang="vi-VN" sz="3100" b="1" dirty="0">
                <a:latin typeface="Times New Roman" pitchFamily="18" charset="0"/>
                <a:cs typeface="Times New Roman" pitchFamily="18" charset="0"/>
              </a:rPr>
              <a:t>thước đo đất</a:t>
            </a:r>
            <a:r>
              <a:rPr lang="vi-VN" sz="3100" dirty="0">
                <a:latin typeface="Times New Roman" pitchFamily="18" charset="0"/>
                <a:cs typeface="Times New Roman" pitchFamily="18" charset="0"/>
              </a:rPr>
              <a:t> (luôn là </a:t>
            </a:r>
            <a:r>
              <a:rPr lang="vi-VN" sz="3100" dirty="0" smtClean="0">
                <a:latin typeface="Times New Roman" pitchFamily="18" charset="0"/>
                <a:cs typeface="Times New Roman" pitchFamily="18" charset="0"/>
              </a:rPr>
              <a:t>0,47</a:t>
            </a:r>
            <a:r>
              <a:rPr lang="en-US" sz="3100" dirty="0" smtClean="0">
                <a:latin typeface="Times New Roman" pitchFamily="18" charset="0"/>
                <a:cs typeface="Times New Roman" pitchFamily="18" charset="0"/>
              </a:rPr>
              <a:t>m</a:t>
            </a:r>
            <a:r>
              <a:rPr lang="vi-VN" sz="3100" dirty="0" smtClean="0">
                <a:latin typeface="Times New Roman" pitchFamily="18" charset="0"/>
                <a:cs typeface="Times New Roman" pitchFamily="18" charset="0"/>
              </a:rPr>
              <a:t>) </a:t>
            </a:r>
            <a:r>
              <a:rPr lang="vi-VN" sz="3100" dirty="0">
                <a:latin typeface="Times New Roman" pitchFamily="18" charset="0"/>
                <a:cs typeface="Times New Roman" pitchFamily="18" charset="0"/>
              </a:rPr>
              <a:t>và thước mộc (từ 0,28 đến </a:t>
            </a:r>
            <a:r>
              <a:rPr lang="vi-VN" sz="3100" dirty="0" smtClean="0">
                <a:latin typeface="Times New Roman" pitchFamily="18" charset="0"/>
                <a:cs typeface="Times New Roman" pitchFamily="18" charset="0"/>
              </a:rPr>
              <a:t>0,5</a:t>
            </a:r>
            <a:r>
              <a:rPr lang="en-US" sz="3100" dirty="0" smtClean="0">
                <a:latin typeface="Times New Roman" pitchFamily="18" charset="0"/>
                <a:cs typeface="Times New Roman" pitchFamily="18" charset="0"/>
              </a:rPr>
              <a:t>m</a:t>
            </a:r>
            <a:r>
              <a:rPr lang="vi-VN" sz="3100" dirty="0" smtClean="0">
                <a:latin typeface="Times New Roman" pitchFamily="18" charset="0"/>
                <a:cs typeface="Times New Roman" pitchFamily="18" charset="0"/>
              </a:rPr>
              <a:t>).</a:t>
            </a:r>
            <a:endParaRPr lang="en-US" sz="3100" dirty="0">
              <a:latin typeface="Times New Roman" pitchFamily="18" charset="0"/>
              <a:cs typeface="Times New Roman" pitchFamily="18" charset="0"/>
            </a:endParaRPr>
          </a:p>
          <a:p>
            <a:pPr marL="0" indent="0">
              <a:buNone/>
            </a:pPr>
            <a:endParaRPr lang="en-US" dirty="0" smtClean="0"/>
          </a:p>
          <a:p>
            <a:pPr marL="0" indent="0">
              <a:buNone/>
            </a:pPr>
            <a:r>
              <a:rPr lang="en-US" dirty="0" smtClean="0"/>
              <a:t> </a:t>
            </a:r>
            <a:endParaRPr lang="en-US" dirty="0"/>
          </a:p>
        </p:txBody>
      </p:sp>
      <p:pic>
        <p:nvPicPr>
          <p:cNvPr id="4" name="Picture 11" descr="CuoiTra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99997" y="842431"/>
            <a:ext cx="4086225" cy="4268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308822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CHUYÊN ĐỀ SỐ 1: ĐƠN VỊ ĐO ĐỘ DÀI</a:t>
            </a:r>
            <a:endParaRPr lang="en-US" sz="3400" dirty="0"/>
          </a:p>
        </p:txBody>
      </p:sp>
      <p:sp>
        <p:nvSpPr>
          <p:cNvPr id="3" name="Content Placeholder 2"/>
          <p:cNvSpPr>
            <a:spLocks noGrp="1"/>
          </p:cNvSpPr>
          <p:nvPr>
            <p:ph idx="1"/>
          </p:nvPr>
        </p:nvSpPr>
        <p:spPr>
          <a:xfrm>
            <a:off x="457200" y="1772816"/>
            <a:ext cx="8229600" cy="4752528"/>
          </a:xfrm>
        </p:spPr>
        <p:txBody>
          <a:bodyPr>
            <a:normAutofit fontScale="92500" lnSpcReduction="20000"/>
          </a:bodyPr>
          <a:lstStyle/>
          <a:p>
            <a:pPr marL="0" indent="0">
              <a:buNone/>
            </a:pPr>
            <a:r>
              <a:rPr lang="en-US" b="1" dirty="0">
                <a:latin typeface="Times New Roman" pitchFamily="18" charset="0"/>
                <a:cs typeface="Times New Roman" pitchFamily="18" charset="0"/>
              </a:rPr>
              <a:t>2. </a:t>
            </a:r>
            <a:r>
              <a:rPr lang="en-US" b="1" dirty="0" err="1">
                <a:latin typeface="Times New Roman" pitchFamily="18" charset="0"/>
                <a:cs typeface="Times New Roman" pitchFamily="18" charset="0"/>
              </a:rPr>
              <a:t>Đơn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vị</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đo</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độ</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dài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cổ</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Việt</a:t>
            </a:r>
            <a:r>
              <a:rPr lang="en-US" b="1" dirty="0">
                <a:latin typeface="Times New Roman" pitchFamily="18" charset="0"/>
                <a:cs typeface="Times New Roman" pitchFamily="18" charset="0"/>
              </a:rPr>
              <a:t> Nam</a:t>
            </a:r>
          </a:p>
          <a:p>
            <a:pPr marL="0" indent="0" algn="just">
              <a:buNone/>
            </a:pPr>
            <a:r>
              <a:rPr lang="en-US" dirty="0" smtClean="0"/>
              <a:t>	</a:t>
            </a:r>
            <a:r>
              <a:rPr lang="vi-VN" sz="3100" dirty="0" smtClean="0">
                <a:latin typeface="+mj-lt"/>
              </a:rPr>
              <a:t>Khi </a:t>
            </a:r>
            <a:r>
              <a:rPr lang="vi-VN" sz="3100" dirty="0">
                <a:latin typeface="+mj-lt"/>
              </a:rPr>
              <a:t>Pháp chiếm </a:t>
            </a:r>
            <a:r>
              <a:rPr lang="vi-VN" sz="3100" dirty="0">
                <a:latin typeface="+mj-lt"/>
                <a:hlinkClick r:id="rId2" tooltip="Nam Kỳ"/>
              </a:rPr>
              <a:t>Nam kỳ</a:t>
            </a:r>
            <a:r>
              <a:rPr lang="vi-VN" sz="3100" dirty="0">
                <a:latin typeface="+mj-lt"/>
              </a:rPr>
              <a:t>, Nam kỳ dùng </a:t>
            </a:r>
            <a:r>
              <a:rPr lang="vi-VN" sz="3100" dirty="0">
                <a:latin typeface="+mj-lt"/>
                <a:hlinkClick r:id="rId3" tooltip="Mét"/>
              </a:rPr>
              <a:t>mét</a:t>
            </a:r>
            <a:r>
              <a:rPr lang="vi-VN" sz="3100" dirty="0">
                <a:latin typeface="+mj-lt"/>
              </a:rPr>
              <a:t> theo tiêu chuẩn của Pháp. </a:t>
            </a:r>
            <a:r>
              <a:rPr lang="vi-VN" sz="3100" dirty="0">
                <a:latin typeface="+mj-lt"/>
                <a:hlinkClick r:id="rId4" tooltip="Miền Trung (Việt Nam)"/>
              </a:rPr>
              <a:t>Trung kỳ</a:t>
            </a:r>
            <a:r>
              <a:rPr lang="vi-VN" sz="3100" dirty="0">
                <a:latin typeface="+mj-lt"/>
              </a:rPr>
              <a:t> và </a:t>
            </a:r>
            <a:r>
              <a:rPr lang="vi-VN" sz="3100" dirty="0">
                <a:latin typeface="+mj-lt"/>
                <a:hlinkClick r:id="rId5" tooltip="Bắc Kỳ"/>
              </a:rPr>
              <a:t>Bắc kỳ</a:t>
            </a:r>
            <a:r>
              <a:rPr lang="vi-VN" sz="3100" dirty="0">
                <a:latin typeface="+mj-lt"/>
              </a:rPr>
              <a:t> tiếp tục dùng thước đo </a:t>
            </a:r>
            <a:r>
              <a:rPr lang="vi-VN" sz="3100" dirty="0" smtClean="0">
                <a:latin typeface="+mj-lt"/>
              </a:rPr>
              <a:t>đất</a:t>
            </a:r>
            <a:r>
              <a:rPr lang="en-US" sz="3100" dirty="0" smtClean="0">
                <a:latin typeface="+mj-lt"/>
              </a:rPr>
              <a:t> </a:t>
            </a:r>
            <a:r>
              <a:rPr lang="vi-VN" sz="3100" dirty="0" smtClean="0">
                <a:latin typeface="+mj-lt"/>
              </a:rPr>
              <a:t>với </a:t>
            </a:r>
            <a:r>
              <a:rPr lang="vi-VN" sz="3100" dirty="0">
                <a:latin typeface="+mj-lt"/>
              </a:rPr>
              <a:t>độ dài </a:t>
            </a:r>
            <a:r>
              <a:rPr lang="vi-VN" sz="3100" dirty="0" smtClean="0">
                <a:latin typeface="+mj-lt"/>
              </a:rPr>
              <a:t>0,47</a:t>
            </a:r>
            <a:r>
              <a:rPr lang="en-US" sz="3100" dirty="0" smtClean="0">
                <a:latin typeface="+mj-lt"/>
              </a:rPr>
              <a:t>m</a:t>
            </a:r>
            <a:r>
              <a:rPr lang="vi-VN" sz="3100" dirty="0" smtClean="0">
                <a:latin typeface="+mj-lt"/>
              </a:rPr>
              <a:t>. </a:t>
            </a:r>
            <a:endParaRPr lang="en-US" sz="3100" dirty="0" smtClean="0">
              <a:latin typeface="+mj-lt"/>
            </a:endParaRPr>
          </a:p>
          <a:p>
            <a:pPr marL="0" indent="0" algn="just">
              <a:buNone/>
            </a:pPr>
            <a:r>
              <a:rPr lang="en-US" sz="3100" dirty="0">
                <a:latin typeface="+mj-lt"/>
                <a:cs typeface="Times New Roman" pitchFamily="18" charset="0"/>
              </a:rPr>
              <a:t>	</a:t>
            </a:r>
            <a:r>
              <a:rPr lang="en-US" sz="3100" dirty="0" smtClean="0">
                <a:latin typeface="Times New Roman" pitchFamily="18" charset="0"/>
                <a:cs typeface="Times New Roman" pitchFamily="18" charset="0"/>
              </a:rPr>
              <a:t>V</a:t>
            </a:r>
            <a:r>
              <a:rPr lang="vi-VN" sz="3100" dirty="0" smtClean="0">
                <a:latin typeface="+mj-lt"/>
              </a:rPr>
              <a:t>ào </a:t>
            </a:r>
            <a:r>
              <a:rPr lang="vi-VN" sz="3100" dirty="0">
                <a:latin typeface="+mj-lt"/>
              </a:rPr>
              <a:t>ngày </a:t>
            </a:r>
            <a:r>
              <a:rPr lang="vi-VN" sz="3100" dirty="0">
                <a:latin typeface="+mj-lt"/>
                <a:hlinkClick r:id="rId6" tooltip="2 tháng 6"/>
              </a:rPr>
              <a:t>2 tháng 6</a:t>
            </a:r>
            <a:r>
              <a:rPr lang="vi-VN" sz="3100" dirty="0">
                <a:latin typeface="+mj-lt"/>
              </a:rPr>
              <a:t> năm </a:t>
            </a:r>
            <a:r>
              <a:rPr lang="vi-VN" sz="3100" dirty="0">
                <a:latin typeface="+mj-lt"/>
                <a:hlinkClick r:id="rId7" tooltip="1897"/>
              </a:rPr>
              <a:t>1897</a:t>
            </a:r>
            <a:r>
              <a:rPr lang="vi-VN" sz="3100" dirty="0">
                <a:latin typeface="+mj-lt"/>
              </a:rPr>
              <a:t>, </a:t>
            </a:r>
            <a:r>
              <a:rPr lang="vi-VN" sz="3100" dirty="0">
                <a:latin typeface="+mj-lt"/>
                <a:hlinkClick r:id="rId8" tooltip="Toàn quyền Đông Dương"/>
              </a:rPr>
              <a:t>Toàn quyền Đông Dương</a:t>
            </a:r>
            <a:r>
              <a:rPr lang="vi-VN" sz="3100" dirty="0">
                <a:latin typeface="+mj-lt"/>
              </a:rPr>
              <a:t> </a:t>
            </a:r>
            <a:r>
              <a:rPr lang="vi-VN" sz="3100" dirty="0" smtClean="0">
                <a:latin typeface="+mj-lt"/>
              </a:rPr>
              <a:t>đã </a:t>
            </a:r>
            <a:r>
              <a:rPr lang="vi-VN" sz="3100" dirty="0">
                <a:latin typeface="+mj-lt"/>
              </a:rPr>
              <a:t>ra sắc lệnh quy định, kể từ ngày </a:t>
            </a:r>
            <a:r>
              <a:rPr lang="vi-VN" sz="3100" dirty="0">
                <a:latin typeface="+mj-lt"/>
                <a:hlinkClick r:id="rId9" tooltip="1 tháng 1"/>
              </a:rPr>
              <a:t>1 tháng 1</a:t>
            </a:r>
            <a:r>
              <a:rPr lang="vi-VN" sz="3100" dirty="0">
                <a:latin typeface="+mj-lt"/>
              </a:rPr>
              <a:t> năm </a:t>
            </a:r>
            <a:r>
              <a:rPr lang="vi-VN" sz="3100" dirty="0">
                <a:latin typeface="+mj-lt"/>
                <a:hlinkClick r:id="rId10" tooltip="1898"/>
              </a:rPr>
              <a:t>1898</a:t>
            </a:r>
            <a:r>
              <a:rPr lang="vi-VN" sz="3100" dirty="0">
                <a:latin typeface="+mj-lt"/>
              </a:rPr>
              <a:t>, ở địa bàn Bắc kỳ </a:t>
            </a:r>
            <a:r>
              <a:rPr lang="vi-VN" sz="3100" dirty="0" smtClean="0">
                <a:latin typeface="+mj-lt"/>
              </a:rPr>
              <a:t>tính </a:t>
            </a:r>
            <a:r>
              <a:rPr lang="vi-VN" sz="3100" dirty="0">
                <a:latin typeface="+mj-lt"/>
              </a:rPr>
              <a:t>1 thước ta = </a:t>
            </a:r>
            <a:r>
              <a:rPr lang="vi-VN" sz="3100" dirty="0" smtClean="0">
                <a:latin typeface="+mj-lt"/>
              </a:rPr>
              <a:t>0,40</a:t>
            </a:r>
            <a:r>
              <a:rPr lang="en-US" sz="3100" dirty="0" smtClean="0">
                <a:latin typeface="Times New Roman" pitchFamily="18" charset="0"/>
                <a:cs typeface="Times New Roman" pitchFamily="18" charset="0"/>
              </a:rPr>
              <a:t>m</a:t>
            </a:r>
            <a:r>
              <a:rPr lang="vi-VN" sz="3100" dirty="0" smtClean="0">
                <a:latin typeface="+mj-lt"/>
              </a:rPr>
              <a:t>. </a:t>
            </a:r>
            <a:r>
              <a:rPr lang="vi-VN" sz="3100" dirty="0">
                <a:latin typeface="+mj-lt"/>
              </a:rPr>
              <a:t>Quy định này cũng đã thống nhất tất cả các loại thước (thước ta, thước </a:t>
            </a:r>
            <a:r>
              <a:rPr lang="vi-VN" sz="3100" dirty="0" smtClean="0">
                <a:latin typeface="+mj-lt"/>
              </a:rPr>
              <a:t>mộc</a:t>
            </a:r>
            <a:r>
              <a:rPr lang="en-US" sz="3100" dirty="0" smtClean="0">
                <a:latin typeface="+mj-lt"/>
              </a:rPr>
              <a:t>) </a:t>
            </a:r>
            <a:r>
              <a:rPr lang="vi-VN" sz="3100" dirty="0" smtClean="0">
                <a:latin typeface="+mj-lt"/>
              </a:rPr>
              <a:t>thành </a:t>
            </a:r>
            <a:r>
              <a:rPr lang="vi-VN" sz="3100" dirty="0">
                <a:latin typeface="+mj-lt"/>
              </a:rPr>
              <a:t>một loại thước ta bằng </a:t>
            </a:r>
            <a:r>
              <a:rPr lang="vi-VN" sz="3100" dirty="0" smtClean="0">
                <a:latin typeface="+mj-lt"/>
              </a:rPr>
              <a:t>0,40</a:t>
            </a:r>
            <a:r>
              <a:rPr lang="en-US" sz="3100" dirty="0" smtClean="0">
                <a:latin typeface="+mj-lt"/>
              </a:rPr>
              <a:t>m</a:t>
            </a:r>
            <a:r>
              <a:rPr lang="vi-VN" sz="3100" dirty="0" smtClean="0">
                <a:latin typeface="+mj-lt"/>
              </a:rPr>
              <a:t>. </a:t>
            </a:r>
            <a:r>
              <a:rPr lang="vi-VN" sz="3100" dirty="0">
                <a:latin typeface="+mj-lt"/>
              </a:rPr>
              <a:t>Trung kỳ vẫn dùng chuẩn cũ và dẫn đến trong việc đo đất, các đơn vị chiều dài và diện tích (ví dụ </a:t>
            </a:r>
            <a:r>
              <a:rPr lang="vi-VN" sz="3100" dirty="0">
                <a:latin typeface="+mj-lt"/>
                <a:hlinkClick r:id="rId11" tooltip="Sào (đơn vị đo)"/>
              </a:rPr>
              <a:t>sào</a:t>
            </a:r>
            <a:r>
              <a:rPr lang="vi-VN" sz="3100" dirty="0">
                <a:latin typeface="+mj-lt"/>
              </a:rPr>
              <a:t>) ở </a:t>
            </a:r>
            <a:r>
              <a:rPr lang="en-US" sz="3100" dirty="0" err="1" smtClean="0">
                <a:latin typeface="Times New Roman" pitchFamily="18" charset="0"/>
                <a:cs typeface="Times New Roman" pitchFamily="18" charset="0"/>
              </a:rPr>
              <a:t>ba</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miền</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nước</a:t>
            </a:r>
            <a:r>
              <a:rPr lang="en-US" sz="3100" dirty="0" smtClean="0">
                <a:latin typeface="Times New Roman" pitchFamily="18" charset="0"/>
                <a:cs typeface="Times New Roman" pitchFamily="18" charset="0"/>
              </a:rPr>
              <a:t> ta </a:t>
            </a:r>
            <a:r>
              <a:rPr lang="en-US" sz="3100" dirty="0" err="1" smtClean="0">
                <a:latin typeface="Times New Roman" pitchFamily="18" charset="0"/>
                <a:cs typeface="Times New Roman" pitchFamily="18" charset="0"/>
              </a:rPr>
              <a:t>hiện</a:t>
            </a:r>
            <a:r>
              <a:rPr lang="en-US" sz="3100" dirty="0" smtClean="0">
                <a:latin typeface="Times New Roman" pitchFamily="18" charset="0"/>
                <a:cs typeface="Times New Roman" pitchFamily="18" charset="0"/>
              </a:rPr>
              <a:t> nay </a:t>
            </a:r>
            <a:r>
              <a:rPr lang="en-US" sz="3100" dirty="0" err="1" smtClean="0">
                <a:latin typeface="Times New Roman" pitchFamily="18" charset="0"/>
                <a:cs typeface="Times New Roman" pitchFamily="18" charset="0"/>
              </a:rPr>
              <a:t>khác</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nhau</a:t>
            </a:r>
            <a:r>
              <a:rPr lang="vi-VN" sz="3100" dirty="0" smtClean="0">
                <a:latin typeface="Times New Roman" pitchFamily="18" charset="0"/>
                <a:cs typeface="Times New Roman" pitchFamily="18" charset="0"/>
              </a:rPr>
              <a:t>.</a:t>
            </a:r>
            <a:endParaRPr lang="en-US" sz="3100" b="1" dirty="0">
              <a:latin typeface="Times New Roman" pitchFamily="18" charset="0"/>
              <a:cs typeface="Times New Roman" pitchFamily="18" charset="0"/>
            </a:endParaRPr>
          </a:p>
          <a:p>
            <a:pPr marL="0" indent="0">
              <a:buNone/>
            </a:pPr>
            <a:endParaRPr lang="en-US" dirty="0"/>
          </a:p>
        </p:txBody>
      </p:sp>
      <p:pic>
        <p:nvPicPr>
          <p:cNvPr id="4" name="Picture 11" descr="CuoiTra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72287" y="1164584"/>
            <a:ext cx="4086225" cy="4268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438523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CHUYÊN ĐỀ SỐ 1: ĐƠN VỊ ĐO ĐỘ DÀI</a:t>
            </a:r>
            <a:endParaRPr lang="en-US" sz="3400" dirty="0"/>
          </a:p>
        </p:txBody>
      </p:sp>
      <p:sp>
        <p:nvSpPr>
          <p:cNvPr id="3" name="Content Placeholder 2"/>
          <p:cNvSpPr>
            <a:spLocks noGrp="1"/>
          </p:cNvSpPr>
          <p:nvPr>
            <p:ph idx="1"/>
          </p:nvPr>
        </p:nvSpPr>
        <p:spPr>
          <a:xfrm>
            <a:off x="467544" y="1591448"/>
            <a:ext cx="8424936" cy="5149920"/>
          </a:xfrm>
        </p:spPr>
        <p:txBody>
          <a:bodyPr/>
          <a:lstStyle/>
          <a:p>
            <a:pPr marL="0" indent="0">
              <a:buNone/>
            </a:pPr>
            <a:r>
              <a:rPr lang="en-US" b="1" dirty="0">
                <a:latin typeface="Times New Roman" pitchFamily="18" charset="0"/>
                <a:cs typeface="Times New Roman" pitchFamily="18" charset="0"/>
              </a:rPr>
              <a:t>2. </a:t>
            </a:r>
            <a:r>
              <a:rPr lang="en-US" b="1" dirty="0" err="1">
                <a:latin typeface="Times New Roman" pitchFamily="18" charset="0"/>
                <a:cs typeface="Times New Roman" pitchFamily="18" charset="0"/>
              </a:rPr>
              <a:t>Đơn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vị</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đo</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độ</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dài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cổ</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Việt</a:t>
            </a:r>
            <a:r>
              <a:rPr lang="en-US" b="1" dirty="0">
                <a:latin typeface="Times New Roman" pitchFamily="18" charset="0"/>
                <a:cs typeface="Times New Roman" pitchFamily="18" charset="0"/>
              </a:rPr>
              <a:t> Nam</a:t>
            </a:r>
          </a:p>
          <a:p>
            <a:pPr marL="0" indent="0">
              <a:buNone/>
            </a:pPr>
            <a:endParaRPr lang="en-US" dirty="0"/>
          </a:p>
        </p:txBody>
      </p:sp>
      <p:pic>
        <p:nvPicPr>
          <p:cNvPr id="4" name="Picture 11" descr="CuoiTra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72287" y="1164584"/>
            <a:ext cx="4086225" cy="42686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p:cNvGraphicFramePr>
            <a:graphicFrameLocks noGrp="1"/>
          </p:cNvGraphicFramePr>
          <p:nvPr>
            <p:extLst>
              <p:ext uri="{D42A27DB-BD31-4B8C-83A1-F6EECF244321}">
                <p14:modId xmlns:p14="http://schemas.microsoft.com/office/powerpoint/2010/main" val="2057339457"/>
              </p:ext>
            </p:extLst>
          </p:nvPr>
        </p:nvGraphicFramePr>
        <p:xfrm>
          <a:off x="467544" y="2420888"/>
          <a:ext cx="8339924" cy="4178595"/>
        </p:xfrm>
        <a:graphic>
          <a:graphicData uri="http://schemas.openxmlformats.org/drawingml/2006/table">
            <a:tbl>
              <a:tblPr firstRow="1" bandRow="1">
                <a:tableStyleId>{5C22544A-7EE6-4342-B048-85BDC9FD1C3A}</a:tableStyleId>
              </a:tblPr>
              <a:tblGrid>
                <a:gridCol w="1957827"/>
                <a:gridCol w="1957827"/>
                <a:gridCol w="2186221"/>
                <a:gridCol w="2238049"/>
              </a:tblGrid>
              <a:tr h="823835">
                <a:tc>
                  <a:txBody>
                    <a:bodyPr/>
                    <a:lstStyle/>
                    <a:p>
                      <a:pPr algn="ctr"/>
                      <a:r>
                        <a:rPr lang="vi-VN" sz="2400" dirty="0">
                          <a:effectLst/>
                          <a:latin typeface="+mj-lt"/>
                        </a:rPr>
                        <a:t>Đơn vị đo</a:t>
                      </a:r>
                    </a:p>
                  </a:txBody>
                  <a:tcPr marL="85396" marR="85396" marT="42698" marB="42698" anchor="ctr"/>
                </a:tc>
                <a:tc>
                  <a:txBody>
                    <a:bodyPr/>
                    <a:lstStyle/>
                    <a:p>
                      <a:pPr algn="ctr"/>
                      <a:r>
                        <a:rPr lang="en-US" sz="2400" dirty="0" err="1">
                          <a:effectLst/>
                          <a:latin typeface="Times New Roman" pitchFamily="18" charset="0"/>
                          <a:cs typeface="Times New Roman" pitchFamily="18" charset="0"/>
                        </a:rPr>
                        <a:t>Giá</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trị</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cổ</a:t>
                      </a:r>
                      <a:endParaRPr lang="en-US" sz="2400" dirty="0">
                        <a:effectLst/>
                        <a:latin typeface="Times New Roman" pitchFamily="18" charset="0"/>
                        <a:cs typeface="Times New Roman" pitchFamily="18" charset="0"/>
                      </a:endParaRPr>
                    </a:p>
                  </a:txBody>
                  <a:tcPr marL="85396" marR="85396" marT="42698" marB="42698" anchor="ctr"/>
                </a:tc>
                <a:tc>
                  <a:txBody>
                    <a:bodyPr/>
                    <a:lstStyle/>
                    <a:p>
                      <a:pPr algn="ctr"/>
                      <a:r>
                        <a:rPr lang="vi-VN" sz="2400">
                          <a:effectLst/>
                          <a:latin typeface="+mj-lt"/>
                        </a:rPr>
                        <a:t>Chuyển đổi cổ</a:t>
                      </a:r>
                    </a:p>
                  </a:txBody>
                  <a:tcPr marL="85396" marR="85396" marT="42698" marB="42698" anchor="ctr"/>
                </a:tc>
                <a:tc>
                  <a:txBody>
                    <a:bodyPr/>
                    <a:lstStyle/>
                    <a:p>
                      <a:pPr algn="ctr"/>
                      <a:r>
                        <a:rPr lang="en-US" sz="2400" dirty="0" err="1">
                          <a:effectLst/>
                          <a:latin typeface="Times New Roman" pitchFamily="18" charset="0"/>
                          <a:cs typeface="Times New Roman" pitchFamily="18" charset="0"/>
                        </a:rPr>
                        <a:t>Giá</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trị</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hiện</a:t>
                      </a:r>
                      <a:r>
                        <a:rPr lang="en-US" sz="2400" dirty="0">
                          <a:effectLst/>
                          <a:latin typeface="Times New Roman" pitchFamily="18" charset="0"/>
                          <a:cs typeface="Times New Roman" pitchFamily="18" charset="0"/>
                        </a:rPr>
                        <a:t> nay</a:t>
                      </a:r>
                    </a:p>
                  </a:txBody>
                  <a:tcPr marL="85396" marR="85396" marT="42698" marB="42698" anchor="ctr"/>
                </a:tc>
              </a:tr>
              <a:tr h="823835">
                <a:tc>
                  <a:txBody>
                    <a:bodyPr/>
                    <a:lstStyle/>
                    <a:p>
                      <a:r>
                        <a:rPr lang="en-US" sz="2400" u="none" strike="noStrike" dirty="0" smtClean="0">
                          <a:solidFill>
                            <a:srgbClr val="0B0080"/>
                          </a:solidFill>
                          <a:effectLst/>
                          <a:latin typeface="Times New Roman" pitchFamily="18" charset="0"/>
                          <a:cs typeface="Times New Roman" pitchFamily="18" charset="0"/>
                          <a:hlinkClick r:id="rId3" tooltip="Trượng"/>
                        </a:rPr>
                        <a:t>T</a:t>
                      </a:r>
                      <a:r>
                        <a:rPr lang="vi-VN" sz="2400" u="none" strike="noStrike" dirty="0" smtClean="0">
                          <a:solidFill>
                            <a:srgbClr val="0B0080"/>
                          </a:solidFill>
                          <a:effectLst/>
                          <a:latin typeface="Times New Roman" pitchFamily="18" charset="0"/>
                          <a:cs typeface="Times New Roman" pitchFamily="18" charset="0"/>
                          <a:hlinkClick r:id="rId3" tooltip="Trượng"/>
                        </a:rPr>
                        <a:t>rượng</a:t>
                      </a:r>
                      <a:endParaRPr lang="vi-VN" sz="2400" u="none" dirty="0">
                        <a:effectLst/>
                        <a:latin typeface="Times New Roman" pitchFamily="18" charset="0"/>
                        <a:cs typeface="Times New Roman" pitchFamily="18" charset="0"/>
                      </a:endParaRPr>
                    </a:p>
                  </a:txBody>
                  <a:tcPr marL="85396" marR="85396" marT="42698" marB="42698" anchor="ctr"/>
                </a:tc>
                <a:tc>
                  <a:txBody>
                    <a:bodyPr/>
                    <a:lstStyle/>
                    <a:p>
                      <a:r>
                        <a:rPr lang="en-US" sz="2400" u="none" dirty="0">
                          <a:effectLst/>
                          <a:latin typeface="Times New Roman" pitchFamily="18" charset="0"/>
                          <a:cs typeface="Times New Roman" pitchFamily="18" charset="0"/>
                        </a:rPr>
                        <a:t>4 </a:t>
                      </a:r>
                      <a:r>
                        <a:rPr lang="en-US" sz="2400" u="none" strike="noStrike" dirty="0">
                          <a:solidFill>
                            <a:srgbClr val="0B0080"/>
                          </a:solidFill>
                          <a:effectLst/>
                          <a:latin typeface="Times New Roman" pitchFamily="18" charset="0"/>
                          <a:cs typeface="Times New Roman" pitchFamily="18" charset="0"/>
                          <a:hlinkClick r:id="rId4" tooltip="Mét"/>
                        </a:rPr>
                        <a:t>m</a:t>
                      </a:r>
                      <a:endParaRPr lang="en-US" sz="2400" u="none" dirty="0">
                        <a:effectLst/>
                        <a:latin typeface="Times New Roman" pitchFamily="18" charset="0"/>
                        <a:cs typeface="Times New Roman" pitchFamily="18" charset="0"/>
                      </a:endParaRPr>
                    </a:p>
                  </a:txBody>
                  <a:tcPr marL="85396" marR="85396" marT="42698" marB="42698" anchor="ctr"/>
                </a:tc>
                <a:tc>
                  <a:txBody>
                    <a:bodyPr/>
                    <a:lstStyle/>
                    <a:p>
                      <a:r>
                        <a:rPr lang="vi-VN" sz="2400" u="none" dirty="0" smtClean="0">
                          <a:effectLst/>
                          <a:latin typeface="Times New Roman" pitchFamily="18" charset="0"/>
                          <a:cs typeface="Times New Roman" pitchFamily="18" charset="0"/>
                        </a:rPr>
                        <a:t>10 </a:t>
                      </a:r>
                      <a:r>
                        <a:rPr lang="vi-VN" sz="2400" u="none" dirty="0">
                          <a:effectLst/>
                          <a:latin typeface="Times New Roman" pitchFamily="18" charset="0"/>
                          <a:cs typeface="Times New Roman" pitchFamily="18" charset="0"/>
                        </a:rPr>
                        <a:t>thước</a:t>
                      </a:r>
                    </a:p>
                  </a:txBody>
                  <a:tcPr marL="85396" marR="85396" marT="42698" marB="42698" anchor="ctr"/>
                </a:tc>
                <a:tc>
                  <a:txBody>
                    <a:bodyPr/>
                    <a:lstStyle/>
                    <a:p>
                      <a:r>
                        <a:rPr lang="en-US" sz="2400" u="none" dirty="0" smtClean="0">
                          <a:effectLst/>
                          <a:latin typeface="Times New Roman" pitchFamily="18" charset="0"/>
                          <a:cs typeface="Times New Roman" pitchFamily="18" charset="0"/>
                        </a:rPr>
                        <a:t>10 m</a:t>
                      </a:r>
                      <a:endParaRPr lang="en-US" sz="2400" u="none" dirty="0">
                        <a:effectLst/>
                        <a:latin typeface="Times New Roman" pitchFamily="18" charset="0"/>
                        <a:cs typeface="Times New Roman" pitchFamily="18" charset="0"/>
                      </a:endParaRPr>
                    </a:p>
                  </a:txBody>
                  <a:tcPr marL="85396" marR="85396" marT="42698" marB="42698" anchor="ctr"/>
                </a:tc>
              </a:tr>
              <a:tr h="506185">
                <a:tc>
                  <a:txBody>
                    <a:bodyPr/>
                    <a:lstStyle/>
                    <a:p>
                      <a:r>
                        <a:rPr lang="en-US" sz="2400" u="none" strike="noStrike" dirty="0" smtClean="0">
                          <a:solidFill>
                            <a:srgbClr val="0B0080"/>
                          </a:solidFill>
                          <a:effectLst/>
                          <a:latin typeface="Times New Roman" pitchFamily="18" charset="0"/>
                          <a:cs typeface="Times New Roman" pitchFamily="18" charset="0"/>
                          <a:hlinkClick r:id="rId5" tooltip="Thước"/>
                        </a:rPr>
                        <a:t>T</a:t>
                      </a:r>
                      <a:r>
                        <a:rPr lang="vi-VN" sz="2400" u="none" strike="noStrike" dirty="0" smtClean="0">
                          <a:solidFill>
                            <a:srgbClr val="0B0080"/>
                          </a:solidFill>
                          <a:effectLst/>
                          <a:latin typeface="Times New Roman" pitchFamily="18" charset="0"/>
                          <a:cs typeface="Times New Roman" pitchFamily="18" charset="0"/>
                          <a:hlinkClick r:id="rId5" tooltip="Thước"/>
                        </a:rPr>
                        <a:t>hước</a:t>
                      </a:r>
                      <a:endParaRPr lang="vi-VN" sz="2400" u="none" dirty="0">
                        <a:effectLst/>
                        <a:latin typeface="Times New Roman" pitchFamily="18" charset="0"/>
                        <a:cs typeface="Times New Roman" pitchFamily="18" charset="0"/>
                      </a:endParaRPr>
                    </a:p>
                  </a:txBody>
                  <a:tcPr marL="85396" marR="85396" marT="42698" marB="42698" anchor="ctr"/>
                </a:tc>
                <a:tc>
                  <a:txBody>
                    <a:bodyPr/>
                    <a:lstStyle/>
                    <a:p>
                      <a:r>
                        <a:rPr lang="en-US" sz="2400" u="none" dirty="0">
                          <a:effectLst/>
                          <a:latin typeface="Times New Roman" pitchFamily="18" charset="0"/>
                          <a:cs typeface="Times New Roman" pitchFamily="18" charset="0"/>
                        </a:rPr>
                        <a:t>40 </a:t>
                      </a:r>
                      <a:r>
                        <a:rPr lang="en-US" sz="2400" u="none" strike="noStrike" dirty="0">
                          <a:solidFill>
                            <a:srgbClr val="0B0080"/>
                          </a:solidFill>
                          <a:effectLst/>
                          <a:latin typeface="Times New Roman" pitchFamily="18" charset="0"/>
                          <a:cs typeface="Times New Roman" pitchFamily="18" charset="0"/>
                          <a:hlinkClick r:id="rId6" tooltip="Xentimét"/>
                        </a:rPr>
                        <a:t>cm</a:t>
                      </a:r>
                      <a:endParaRPr lang="en-US" sz="2400" u="none" dirty="0">
                        <a:effectLst/>
                        <a:latin typeface="Times New Roman" pitchFamily="18" charset="0"/>
                        <a:cs typeface="Times New Roman" pitchFamily="18" charset="0"/>
                      </a:endParaRPr>
                    </a:p>
                  </a:txBody>
                  <a:tcPr marL="85396" marR="85396" marT="42698" marB="42698" anchor="ctr"/>
                </a:tc>
                <a:tc>
                  <a:txBody>
                    <a:bodyPr/>
                    <a:lstStyle/>
                    <a:p>
                      <a:r>
                        <a:rPr lang="en-US" sz="2400" u="none" dirty="0">
                          <a:effectLst/>
                          <a:latin typeface="Times New Roman" pitchFamily="18" charset="0"/>
                          <a:cs typeface="Times New Roman" pitchFamily="18" charset="0"/>
                        </a:rPr>
                        <a:t>10 </a:t>
                      </a:r>
                      <a:r>
                        <a:rPr lang="en-US" sz="2400" u="none" dirty="0" err="1">
                          <a:effectLst/>
                          <a:latin typeface="Times New Roman" pitchFamily="18" charset="0"/>
                          <a:cs typeface="Times New Roman" pitchFamily="18" charset="0"/>
                        </a:rPr>
                        <a:t>tấc</a:t>
                      </a:r>
                      <a:endParaRPr lang="en-US" sz="2400" u="none" dirty="0">
                        <a:effectLst/>
                        <a:latin typeface="Times New Roman" pitchFamily="18" charset="0"/>
                        <a:cs typeface="Times New Roman" pitchFamily="18" charset="0"/>
                      </a:endParaRPr>
                    </a:p>
                  </a:txBody>
                  <a:tcPr marL="85396" marR="85396" marT="42698" marB="42698" anchor="ctr"/>
                </a:tc>
                <a:tc>
                  <a:txBody>
                    <a:bodyPr/>
                    <a:lstStyle/>
                    <a:p>
                      <a:r>
                        <a:rPr lang="en-US" sz="2400" u="none" dirty="0">
                          <a:effectLst/>
                          <a:latin typeface="Times New Roman" pitchFamily="18" charset="0"/>
                          <a:cs typeface="Times New Roman" pitchFamily="18" charset="0"/>
                        </a:rPr>
                        <a:t>1 m</a:t>
                      </a:r>
                    </a:p>
                  </a:txBody>
                  <a:tcPr marL="85396" marR="85396" marT="42698" marB="42698" anchor="ctr"/>
                </a:tc>
              </a:tr>
              <a:tr h="506185">
                <a:tc>
                  <a:txBody>
                    <a:bodyPr/>
                    <a:lstStyle/>
                    <a:p>
                      <a:r>
                        <a:rPr lang="en-US" sz="2400" u="none" strike="noStrike" dirty="0" err="1">
                          <a:solidFill>
                            <a:srgbClr val="0B0080"/>
                          </a:solidFill>
                          <a:effectLst/>
                          <a:latin typeface="Times New Roman" pitchFamily="18" charset="0"/>
                          <a:cs typeface="Times New Roman" pitchFamily="18" charset="0"/>
                          <a:hlinkClick r:id="rId7" tooltip="Tấc"/>
                        </a:rPr>
                        <a:t>T</a:t>
                      </a:r>
                      <a:r>
                        <a:rPr lang="en-US" sz="2400" u="none" strike="noStrike" dirty="0" err="1" smtClean="0">
                          <a:solidFill>
                            <a:srgbClr val="0B0080"/>
                          </a:solidFill>
                          <a:effectLst/>
                          <a:latin typeface="Times New Roman" pitchFamily="18" charset="0"/>
                          <a:cs typeface="Times New Roman" pitchFamily="18" charset="0"/>
                          <a:hlinkClick r:id="rId7" tooltip="Tấc"/>
                        </a:rPr>
                        <a:t>ấc</a:t>
                      </a:r>
                      <a:endParaRPr lang="en-US" sz="2400" u="none" dirty="0">
                        <a:effectLst/>
                        <a:latin typeface="Times New Roman" pitchFamily="18" charset="0"/>
                        <a:cs typeface="Times New Roman" pitchFamily="18" charset="0"/>
                      </a:endParaRPr>
                    </a:p>
                  </a:txBody>
                  <a:tcPr marL="85396" marR="85396" marT="42698" marB="42698" anchor="ctr"/>
                </a:tc>
                <a:tc>
                  <a:txBody>
                    <a:bodyPr/>
                    <a:lstStyle/>
                    <a:p>
                      <a:r>
                        <a:rPr lang="en-US" sz="2400" u="none" dirty="0">
                          <a:effectLst/>
                          <a:latin typeface="Times New Roman" pitchFamily="18" charset="0"/>
                          <a:cs typeface="Times New Roman" pitchFamily="18" charset="0"/>
                        </a:rPr>
                        <a:t>4 cm</a:t>
                      </a:r>
                    </a:p>
                  </a:txBody>
                  <a:tcPr marL="85396" marR="85396" marT="42698" marB="42698" anchor="ctr"/>
                </a:tc>
                <a:tc>
                  <a:txBody>
                    <a:bodyPr/>
                    <a:lstStyle/>
                    <a:p>
                      <a:r>
                        <a:rPr lang="en-US" sz="2400" u="none" dirty="0">
                          <a:effectLst/>
                          <a:latin typeface="Times New Roman" pitchFamily="18" charset="0"/>
                          <a:cs typeface="Times New Roman" pitchFamily="18" charset="0"/>
                        </a:rPr>
                        <a:t>10 </a:t>
                      </a:r>
                      <a:r>
                        <a:rPr lang="en-US" sz="2400" u="none" dirty="0" err="1">
                          <a:effectLst/>
                          <a:latin typeface="Times New Roman" pitchFamily="18" charset="0"/>
                          <a:cs typeface="Times New Roman" pitchFamily="18" charset="0"/>
                        </a:rPr>
                        <a:t>phân</a:t>
                      </a:r>
                      <a:endParaRPr lang="en-US" sz="2400" u="none" dirty="0">
                        <a:effectLst/>
                        <a:latin typeface="Times New Roman" pitchFamily="18" charset="0"/>
                        <a:cs typeface="Times New Roman" pitchFamily="18" charset="0"/>
                      </a:endParaRPr>
                    </a:p>
                  </a:txBody>
                  <a:tcPr marL="85396" marR="85396" marT="42698" marB="42698" anchor="ctr"/>
                </a:tc>
                <a:tc>
                  <a:txBody>
                    <a:bodyPr/>
                    <a:lstStyle/>
                    <a:p>
                      <a:r>
                        <a:rPr lang="en-US" sz="2400" u="none" dirty="0">
                          <a:effectLst/>
                          <a:latin typeface="Times New Roman" pitchFamily="18" charset="0"/>
                          <a:cs typeface="Times New Roman" pitchFamily="18" charset="0"/>
                        </a:rPr>
                        <a:t>10 cm</a:t>
                      </a:r>
                    </a:p>
                  </a:txBody>
                  <a:tcPr marL="85396" marR="85396" marT="42698" marB="42698" anchor="ctr"/>
                </a:tc>
              </a:tr>
              <a:tr h="506185">
                <a:tc>
                  <a:txBody>
                    <a:bodyPr/>
                    <a:lstStyle/>
                    <a:p>
                      <a:r>
                        <a:rPr lang="en-US" sz="2400" u="none" strike="noStrike" dirty="0" err="1">
                          <a:solidFill>
                            <a:srgbClr val="A55858"/>
                          </a:solidFill>
                          <a:effectLst/>
                          <a:latin typeface="Times New Roman" pitchFamily="18" charset="0"/>
                          <a:cs typeface="Times New Roman" pitchFamily="18" charset="0"/>
                          <a:hlinkClick r:id="rId8" tooltip="Phân (đơn vị đo) (trang chưa được viết)"/>
                        </a:rPr>
                        <a:t>P</a:t>
                      </a:r>
                      <a:r>
                        <a:rPr lang="en-US" sz="2400" u="none" strike="noStrike" dirty="0" err="1" smtClean="0">
                          <a:solidFill>
                            <a:srgbClr val="A55858"/>
                          </a:solidFill>
                          <a:effectLst/>
                          <a:latin typeface="Times New Roman" pitchFamily="18" charset="0"/>
                          <a:cs typeface="Times New Roman" pitchFamily="18" charset="0"/>
                          <a:hlinkClick r:id="rId8" tooltip="Phân (đơn vị đo) (trang chưa được viết)"/>
                        </a:rPr>
                        <a:t>hân</a:t>
                      </a:r>
                      <a:endParaRPr lang="en-US" sz="2400" u="none" dirty="0">
                        <a:effectLst/>
                        <a:latin typeface="Times New Roman" pitchFamily="18" charset="0"/>
                        <a:cs typeface="Times New Roman" pitchFamily="18" charset="0"/>
                      </a:endParaRPr>
                    </a:p>
                  </a:txBody>
                  <a:tcPr marL="85396" marR="85396" marT="42698" marB="42698" anchor="ctr"/>
                </a:tc>
                <a:tc>
                  <a:txBody>
                    <a:bodyPr/>
                    <a:lstStyle/>
                    <a:p>
                      <a:r>
                        <a:rPr lang="en-US" sz="2400" u="none" dirty="0">
                          <a:effectLst/>
                          <a:latin typeface="Times New Roman" pitchFamily="18" charset="0"/>
                          <a:cs typeface="Times New Roman" pitchFamily="18" charset="0"/>
                        </a:rPr>
                        <a:t>4 </a:t>
                      </a:r>
                      <a:r>
                        <a:rPr lang="en-US" sz="2400" u="none" strike="noStrike" dirty="0">
                          <a:solidFill>
                            <a:srgbClr val="0B0080"/>
                          </a:solidFill>
                          <a:effectLst/>
                          <a:latin typeface="Times New Roman" pitchFamily="18" charset="0"/>
                          <a:cs typeface="Times New Roman" pitchFamily="18" charset="0"/>
                          <a:hlinkClick r:id="rId9" tooltip="Milimét"/>
                        </a:rPr>
                        <a:t>mm</a:t>
                      </a:r>
                      <a:endParaRPr lang="en-US" sz="2400" u="none" dirty="0">
                        <a:effectLst/>
                        <a:latin typeface="Times New Roman" pitchFamily="18" charset="0"/>
                        <a:cs typeface="Times New Roman" pitchFamily="18" charset="0"/>
                      </a:endParaRPr>
                    </a:p>
                  </a:txBody>
                  <a:tcPr marL="85396" marR="85396" marT="42698" marB="42698" anchor="ctr"/>
                </a:tc>
                <a:tc>
                  <a:txBody>
                    <a:bodyPr/>
                    <a:lstStyle/>
                    <a:p>
                      <a:r>
                        <a:rPr lang="en-US" sz="2400" u="none" dirty="0">
                          <a:effectLst/>
                          <a:latin typeface="Times New Roman" pitchFamily="18" charset="0"/>
                          <a:cs typeface="Times New Roman" pitchFamily="18" charset="0"/>
                        </a:rPr>
                        <a:t>10 </a:t>
                      </a:r>
                      <a:r>
                        <a:rPr lang="en-US" sz="2400" u="none" dirty="0" err="1">
                          <a:effectLst/>
                          <a:latin typeface="Times New Roman" pitchFamily="18" charset="0"/>
                          <a:cs typeface="Times New Roman" pitchFamily="18" charset="0"/>
                        </a:rPr>
                        <a:t>ly</a:t>
                      </a:r>
                      <a:endParaRPr lang="en-US" sz="2400" u="none" dirty="0">
                        <a:effectLst/>
                        <a:latin typeface="Times New Roman" pitchFamily="18" charset="0"/>
                        <a:cs typeface="Times New Roman" pitchFamily="18" charset="0"/>
                      </a:endParaRPr>
                    </a:p>
                  </a:txBody>
                  <a:tcPr marL="85396" marR="85396" marT="42698" marB="42698" anchor="ctr"/>
                </a:tc>
                <a:tc>
                  <a:txBody>
                    <a:bodyPr/>
                    <a:lstStyle/>
                    <a:p>
                      <a:r>
                        <a:rPr lang="en-US" sz="2400" u="none" dirty="0">
                          <a:effectLst/>
                          <a:latin typeface="Times New Roman" pitchFamily="18" charset="0"/>
                          <a:cs typeface="Times New Roman" pitchFamily="18" charset="0"/>
                        </a:rPr>
                        <a:t>1 cm</a:t>
                      </a:r>
                    </a:p>
                  </a:txBody>
                  <a:tcPr marL="85396" marR="85396" marT="42698" marB="42698" anchor="ctr"/>
                </a:tc>
              </a:tr>
              <a:tr h="506185">
                <a:tc>
                  <a:txBody>
                    <a:bodyPr/>
                    <a:lstStyle/>
                    <a:p>
                      <a:r>
                        <a:rPr lang="en-US" sz="2400" u="none" strike="noStrike" dirty="0" smtClean="0">
                          <a:solidFill>
                            <a:srgbClr val="A55858"/>
                          </a:solidFill>
                          <a:effectLst/>
                          <a:latin typeface="Times New Roman" pitchFamily="18" charset="0"/>
                          <a:cs typeface="Times New Roman" pitchFamily="18" charset="0"/>
                        </a:rPr>
                        <a:t>Ly</a:t>
                      </a:r>
                      <a:endParaRPr lang="en-US" sz="2400" u="none" dirty="0">
                        <a:effectLst/>
                        <a:latin typeface="Times New Roman" pitchFamily="18" charset="0"/>
                        <a:cs typeface="Times New Roman" pitchFamily="18" charset="0"/>
                      </a:endParaRPr>
                    </a:p>
                  </a:txBody>
                  <a:tcPr marL="85396" marR="85396" marT="42698" marB="42698" anchor="ctr"/>
                </a:tc>
                <a:tc>
                  <a:txBody>
                    <a:bodyPr/>
                    <a:lstStyle/>
                    <a:p>
                      <a:r>
                        <a:rPr lang="en-US" sz="2400" u="none" dirty="0">
                          <a:effectLst/>
                          <a:latin typeface="Times New Roman" pitchFamily="18" charset="0"/>
                          <a:cs typeface="Times New Roman" pitchFamily="18" charset="0"/>
                        </a:rPr>
                        <a:t>0,4 mm</a:t>
                      </a:r>
                    </a:p>
                  </a:txBody>
                  <a:tcPr marL="85396" marR="85396" marT="42698" marB="42698" anchor="ctr"/>
                </a:tc>
                <a:tc>
                  <a:txBody>
                    <a:bodyPr/>
                    <a:lstStyle/>
                    <a:p>
                      <a:r>
                        <a:rPr lang="en-US" sz="2400" u="none" dirty="0" smtClean="0">
                          <a:effectLst/>
                          <a:latin typeface="Times New Roman" pitchFamily="18" charset="0"/>
                          <a:cs typeface="Times New Roman" pitchFamily="18" charset="0"/>
                        </a:rPr>
                        <a:t>…</a:t>
                      </a:r>
                      <a:endParaRPr lang="en-US" sz="2400" u="none" dirty="0">
                        <a:effectLst/>
                        <a:latin typeface="Times New Roman" pitchFamily="18" charset="0"/>
                        <a:cs typeface="Times New Roman" pitchFamily="18" charset="0"/>
                      </a:endParaRPr>
                    </a:p>
                  </a:txBody>
                  <a:tcPr marL="85396" marR="85396" marT="42698" marB="42698" anchor="ctr"/>
                </a:tc>
                <a:tc>
                  <a:txBody>
                    <a:bodyPr/>
                    <a:lstStyle/>
                    <a:p>
                      <a:r>
                        <a:rPr lang="en-US" sz="2400" u="none" dirty="0">
                          <a:effectLst/>
                          <a:latin typeface="Times New Roman" pitchFamily="18" charset="0"/>
                          <a:cs typeface="Times New Roman" pitchFamily="18" charset="0"/>
                        </a:rPr>
                        <a:t>1 mm</a:t>
                      </a:r>
                    </a:p>
                  </a:txBody>
                  <a:tcPr marL="85396" marR="85396" marT="42698" marB="42698" anchor="ctr"/>
                </a:tc>
              </a:tr>
              <a:tr h="506185">
                <a:tc>
                  <a:txBody>
                    <a:bodyPr/>
                    <a:lstStyle/>
                    <a:p>
                      <a:r>
                        <a:rPr lang="en-US" sz="2400" u="none" dirty="0" err="1" smtClean="0">
                          <a:effectLst/>
                          <a:latin typeface="Times New Roman" pitchFamily="18" charset="0"/>
                          <a:cs typeface="Times New Roman" pitchFamily="18" charset="0"/>
                        </a:rPr>
                        <a:t>Dặm</a:t>
                      </a:r>
                      <a:endParaRPr lang="en-US" sz="2400" u="none" dirty="0">
                        <a:effectLst/>
                        <a:latin typeface="Times New Roman" pitchFamily="18" charset="0"/>
                        <a:cs typeface="Times New Roman" pitchFamily="18" charset="0"/>
                      </a:endParaRPr>
                    </a:p>
                  </a:txBody>
                  <a:tcPr marL="85396" marR="85396" marT="42698" marB="42698" anchor="ctr"/>
                </a:tc>
                <a:tc>
                  <a:txBody>
                    <a:bodyPr/>
                    <a:lstStyle/>
                    <a:p>
                      <a:r>
                        <a:rPr lang="en-US" sz="2400" u="none" dirty="0" smtClean="0">
                          <a:effectLst/>
                          <a:latin typeface="Times New Roman" pitchFamily="18" charset="0"/>
                          <a:cs typeface="Times New Roman" pitchFamily="18" charset="0"/>
                        </a:rPr>
                        <a:t>…</a:t>
                      </a:r>
                      <a:endParaRPr lang="en-US" sz="2400" u="none" dirty="0">
                        <a:effectLst/>
                        <a:latin typeface="Times New Roman" pitchFamily="18" charset="0"/>
                        <a:cs typeface="Times New Roman" pitchFamily="18" charset="0"/>
                      </a:endParaRPr>
                    </a:p>
                  </a:txBody>
                  <a:tcPr marL="85396" marR="85396" marT="42698" marB="42698" anchor="ctr"/>
                </a:tc>
                <a:tc>
                  <a:txBody>
                    <a:bodyPr/>
                    <a:lstStyle/>
                    <a:p>
                      <a:r>
                        <a:rPr lang="en-US" sz="2400" u="none" dirty="0" smtClean="0">
                          <a:effectLst/>
                          <a:latin typeface="Times New Roman" pitchFamily="18" charset="0"/>
                          <a:cs typeface="Times New Roman" pitchFamily="18" charset="0"/>
                        </a:rPr>
                        <a:t>…</a:t>
                      </a:r>
                      <a:endParaRPr lang="en-US" sz="2400" u="none" dirty="0">
                        <a:effectLst/>
                        <a:latin typeface="Times New Roman" pitchFamily="18" charset="0"/>
                        <a:cs typeface="Times New Roman" pitchFamily="18" charset="0"/>
                      </a:endParaRPr>
                    </a:p>
                  </a:txBody>
                  <a:tcPr marL="85396" marR="85396" marT="42698" marB="42698" anchor="ctr"/>
                </a:tc>
                <a:tc>
                  <a:txBody>
                    <a:bodyPr/>
                    <a:lstStyle/>
                    <a:p>
                      <a:r>
                        <a:rPr lang="en-US" sz="2400" b="0" i="0" kern="1200" dirty="0" smtClean="0">
                          <a:solidFill>
                            <a:schemeClr val="dk1"/>
                          </a:solidFill>
                          <a:effectLst/>
                          <a:latin typeface="Times New Roman" pitchFamily="18" charset="0"/>
                          <a:ea typeface="+mn-ea"/>
                          <a:cs typeface="Times New Roman" pitchFamily="18" charset="0"/>
                        </a:rPr>
                        <a:t>444,44 m</a:t>
                      </a:r>
                      <a:endParaRPr lang="en-US" sz="2400" u="none" dirty="0">
                        <a:effectLst/>
                        <a:latin typeface="Times New Roman" pitchFamily="18" charset="0"/>
                        <a:cs typeface="Times New Roman" pitchFamily="18" charset="0"/>
                      </a:endParaRPr>
                    </a:p>
                  </a:txBody>
                  <a:tcPr marL="85396" marR="85396" marT="42698" marB="42698" anchor="ctr"/>
                </a:tc>
              </a:tr>
            </a:tbl>
          </a:graphicData>
        </a:graphic>
      </p:graphicFrame>
    </p:spTree>
    <p:extLst>
      <p:ext uri="{BB962C8B-B14F-4D97-AF65-F5344CB8AC3E}">
        <p14:creationId xmlns:p14="http://schemas.microsoft.com/office/powerpoint/2010/main" val="403905799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1584"/>
            <a:ext cx="8229600" cy="1143000"/>
          </a:xfrm>
        </p:spPr>
        <p:txBody>
          <a:bodyPr>
            <a:normAutofit/>
          </a:bodyPr>
          <a:lstStyle/>
          <a:p>
            <a:r>
              <a:rPr lang="en-US" sz="34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CHUYÊN ĐỀ SỐ 1: ĐƠN VỊ ĐO ĐỘ DÀI</a:t>
            </a:r>
            <a:endParaRPr lang="en-US" sz="3400" dirty="0"/>
          </a:p>
        </p:txBody>
      </p:sp>
      <p:sp>
        <p:nvSpPr>
          <p:cNvPr id="3" name="Content Placeholder 2"/>
          <p:cNvSpPr>
            <a:spLocks noGrp="1"/>
          </p:cNvSpPr>
          <p:nvPr>
            <p:ph idx="1"/>
          </p:nvPr>
        </p:nvSpPr>
        <p:spPr>
          <a:xfrm>
            <a:off x="457200" y="1254128"/>
            <a:ext cx="8229600" cy="4872036"/>
          </a:xfrm>
        </p:spPr>
        <p:txBody>
          <a:bodyPr/>
          <a:lstStyle/>
          <a:p>
            <a:pPr marL="0" indent="0">
              <a:buNone/>
            </a:pPr>
            <a:r>
              <a:rPr lang="en-US" b="1" dirty="0">
                <a:latin typeface="Times New Roman" pitchFamily="18" charset="0"/>
                <a:cs typeface="Times New Roman" pitchFamily="18" charset="0"/>
              </a:rPr>
              <a:t>3</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Các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đơn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vị</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đo</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độ</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dài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hiện</a:t>
            </a:r>
            <a:r>
              <a:rPr lang="en-US" b="1" dirty="0" smtClean="0">
                <a:latin typeface="Times New Roman" pitchFamily="18" charset="0"/>
                <a:cs typeface="Times New Roman" pitchFamily="18" charset="0"/>
              </a:rPr>
              <a:t> nay</a:t>
            </a:r>
          </a:p>
          <a:p>
            <a:pPr marL="0" indent="0">
              <a:buNone/>
            </a:pPr>
            <a:endParaRPr lang="en-US" b="1" dirty="0">
              <a:latin typeface="Times New Roman" pitchFamily="18" charset="0"/>
              <a:cs typeface="Times New Roman" pitchFamily="18" charset="0"/>
            </a:endParaRPr>
          </a:p>
        </p:txBody>
      </p:sp>
      <p:pic>
        <p:nvPicPr>
          <p:cNvPr id="4" name="Picture 11" descr="CuoiTra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3504" y="827263"/>
            <a:ext cx="4086225" cy="42686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p:cNvGraphicFramePr>
            <a:graphicFrameLocks noGrp="1"/>
          </p:cNvGraphicFramePr>
          <p:nvPr>
            <p:extLst>
              <p:ext uri="{D42A27DB-BD31-4B8C-83A1-F6EECF244321}">
                <p14:modId xmlns:p14="http://schemas.microsoft.com/office/powerpoint/2010/main" val="1552538188"/>
              </p:ext>
            </p:extLst>
          </p:nvPr>
        </p:nvGraphicFramePr>
        <p:xfrm>
          <a:off x="467544" y="1916832"/>
          <a:ext cx="8380642" cy="4248472"/>
        </p:xfrm>
        <a:graphic>
          <a:graphicData uri="http://schemas.openxmlformats.org/drawingml/2006/table">
            <a:tbl>
              <a:tblPr firstRow="1" bandRow="1">
                <a:tableStyleId>{5C22544A-7EE6-4342-B048-85BDC9FD1C3A}</a:tableStyleId>
              </a:tblPr>
              <a:tblGrid>
                <a:gridCol w="1443355"/>
                <a:gridCol w="1098868"/>
                <a:gridCol w="1495743"/>
                <a:gridCol w="1698943"/>
                <a:gridCol w="1098868"/>
                <a:gridCol w="1544865"/>
              </a:tblGrid>
              <a:tr h="531059">
                <a:tc>
                  <a:txBody>
                    <a:bodyPr/>
                    <a:lstStyle/>
                    <a:p>
                      <a:r>
                        <a:rPr lang="en-US" sz="2000" dirty="0" err="1" smtClean="0">
                          <a:latin typeface="Times New Roman" pitchFamily="18" charset="0"/>
                          <a:cs typeface="Times New Roman" pitchFamily="18" charset="0"/>
                        </a:rPr>
                        <a:t>Tên</a:t>
                      </a:r>
                      <a:r>
                        <a:rPr lang="en-US" sz="2000" baseline="0" dirty="0" smtClean="0">
                          <a:latin typeface="Times New Roman" pitchFamily="18" charset="0"/>
                          <a:cs typeface="Times New Roman" pitchFamily="18" charset="0"/>
                        </a:rPr>
                        <a:t> </a:t>
                      </a:r>
                      <a:r>
                        <a:rPr lang="en-US" sz="2000" baseline="0" dirty="0" err="1" smtClean="0">
                          <a:latin typeface="Times New Roman" pitchFamily="18" charset="0"/>
                          <a:cs typeface="Times New Roman" pitchFamily="18" charset="0"/>
                        </a:rPr>
                        <a:t>đơn</a:t>
                      </a:r>
                      <a:r>
                        <a:rPr lang="en-US" sz="2000" baseline="0" dirty="0" smtClean="0">
                          <a:latin typeface="Times New Roman" pitchFamily="18" charset="0"/>
                          <a:cs typeface="Times New Roman" pitchFamily="18" charset="0"/>
                        </a:rPr>
                        <a:t> </a:t>
                      </a:r>
                      <a:r>
                        <a:rPr lang="en-US" sz="2000" baseline="0" dirty="0" err="1" smtClean="0">
                          <a:latin typeface="Times New Roman" pitchFamily="18" charset="0"/>
                          <a:cs typeface="Times New Roman" pitchFamily="18" charset="0"/>
                        </a:rPr>
                        <a:t>vị</a:t>
                      </a:r>
                      <a:endParaRPr lang="en-US" sz="2000" dirty="0">
                        <a:latin typeface="Times New Roman" pitchFamily="18" charset="0"/>
                        <a:cs typeface="Times New Roman" pitchFamily="18" charset="0"/>
                      </a:endParaRPr>
                    </a:p>
                  </a:txBody>
                  <a:tcPr/>
                </a:tc>
                <a:tc>
                  <a:txBody>
                    <a:bodyPr/>
                    <a:lstStyle/>
                    <a:p>
                      <a:r>
                        <a:rPr lang="en-US" sz="2000" dirty="0" err="1" smtClean="0">
                          <a:latin typeface="Times New Roman" pitchFamily="18" charset="0"/>
                          <a:cs typeface="Times New Roman" pitchFamily="18" charset="0"/>
                        </a:rPr>
                        <a:t>Ký</a:t>
                      </a:r>
                      <a:r>
                        <a:rPr lang="en-US" sz="2000" baseline="0" dirty="0" smtClean="0">
                          <a:latin typeface="Times New Roman" pitchFamily="18" charset="0"/>
                          <a:cs typeface="Times New Roman" pitchFamily="18" charset="0"/>
                        </a:rPr>
                        <a:t> </a:t>
                      </a:r>
                      <a:r>
                        <a:rPr lang="en-US" sz="2000" baseline="0" dirty="0" err="1" smtClean="0">
                          <a:latin typeface="Times New Roman" pitchFamily="18" charset="0"/>
                          <a:cs typeface="Times New Roman" pitchFamily="18" charset="0"/>
                        </a:rPr>
                        <a:t>hiệu</a:t>
                      </a:r>
                      <a:endParaRPr lang="en-US" sz="2000" dirty="0">
                        <a:latin typeface="Times New Roman" pitchFamily="18" charset="0"/>
                        <a:cs typeface="Times New Roman" pitchFamily="18" charset="0"/>
                      </a:endParaRPr>
                    </a:p>
                  </a:txBody>
                  <a:tcPr/>
                </a:tc>
                <a:tc>
                  <a:txBody>
                    <a:bodyPr/>
                    <a:lstStyle/>
                    <a:p>
                      <a:r>
                        <a:rPr lang="en-US" sz="2000" dirty="0" err="1" smtClean="0">
                          <a:latin typeface="Times New Roman" pitchFamily="18" charset="0"/>
                          <a:cs typeface="Times New Roman" pitchFamily="18" charset="0"/>
                        </a:rPr>
                        <a:t>Chuyển</a:t>
                      </a:r>
                      <a:r>
                        <a:rPr lang="en-US" sz="2000" baseline="0" dirty="0" smtClean="0">
                          <a:latin typeface="Times New Roman" pitchFamily="18" charset="0"/>
                          <a:cs typeface="Times New Roman" pitchFamily="18" charset="0"/>
                        </a:rPr>
                        <a:t> </a:t>
                      </a:r>
                      <a:r>
                        <a:rPr lang="en-US" sz="2000" baseline="0" dirty="0" err="1" smtClean="0">
                          <a:latin typeface="Times New Roman" pitchFamily="18" charset="0"/>
                          <a:cs typeface="Times New Roman" pitchFamily="18" charset="0"/>
                        </a:rPr>
                        <a:t>đổi</a:t>
                      </a:r>
                      <a:endParaRPr lang="en-US" sz="2000" dirty="0">
                        <a:latin typeface="Times New Roman" pitchFamily="18" charset="0"/>
                        <a:cs typeface="Times New Roman" pitchFamily="18" charset="0"/>
                      </a:endParaRPr>
                    </a:p>
                  </a:txBody>
                  <a:tcPr/>
                </a:tc>
                <a:tc>
                  <a:txBody>
                    <a:bodyPr/>
                    <a:lstStyle/>
                    <a:p>
                      <a:r>
                        <a:rPr lang="en-US" sz="2000" dirty="0" err="1" smtClean="0">
                          <a:latin typeface="Times New Roman" pitchFamily="18" charset="0"/>
                          <a:cs typeface="Times New Roman" pitchFamily="18" charset="0"/>
                        </a:rPr>
                        <a:t>Tên</a:t>
                      </a:r>
                      <a:r>
                        <a:rPr lang="en-US" sz="2000" baseline="0" dirty="0" smtClean="0">
                          <a:latin typeface="Times New Roman" pitchFamily="18" charset="0"/>
                          <a:cs typeface="Times New Roman" pitchFamily="18" charset="0"/>
                        </a:rPr>
                        <a:t> </a:t>
                      </a:r>
                      <a:r>
                        <a:rPr lang="en-US" sz="2000" baseline="0" dirty="0" err="1" smtClean="0">
                          <a:latin typeface="Times New Roman" pitchFamily="18" charset="0"/>
                          <a:cs typeface="Times New Roman" pitchFamily="18" charset="0"/>
                        </a:rPr>
                        <a:t>đơn</a:t>
                      </a:r>
                      <a:r>
                        <a:rPr lang="en-US" sz="2000" baseline="0" dirty="0" smtClean="0">
                          <a:latin typeface="Times New Roman" pitchFamily="18" charset="0"/>
                          <a:cs typeface="Times New Roman" pitchFamily="18" charset="0"/>
                        </a:rPr>
                        <a:t> </a:t>
                      </a:r>
                      <a:r>
                        <a:rPr lang="en-US" sz="2000" baseline="0" dirty="0" err="1" smtClean="0">
                          <a:latin typeface="Times New Roman" pitchFamily="18" charset="0"/>
                          <a:cs typeface="Times New Roman" pitchFamily="18" charset="0"/>
                        </a:rPr>
                        <a:t>vị</a:t>
                      </a:r>
                      <a:endParaRPr lang="en-US" sz="2000" dirty="0">
                        <a:latin typeface="Times New Roman" pitchFamily="18" charset="0"/>
                        <a:cs typeface="Times New Roman" pitchFamily="18" charset="0"/>
                      </a:endParaRPr>
                    </a:p>
                  </a:txBody>
                  <a:tcPr/>
                </a:tc>
                <a:tc>
                  <a:txBody>
                    <a:bodyPr/>
                    <a:lstStyle/>
                    <a:p>
                      <a:r>
                        <a:rPr lang="en-US" sz="2000" dirty="0" err="1" smtClean="0">
                          <a:latin typeface="Times New Roman" pitchFamily="18" charset="0"/>
                          <a:cs typeface="Times New Roman" pitchFamily="18" charset="0"/>
                        </a:rPr>
                        <a:t>Ký</a:t>
                      </a:r>
                      <a:r>
                        <a:rPr lang="en-US" sz="2000" baseline="0" dirty="0" smtClean="0">
                          <a:latin typeface="Times New Roman" pitchFamily="18" charset="0"/>
                          <a:cs typeface="Times New Roman" pitchFamily="18" charset="0"/>
                        </a:rPr>
                        <a:t> </a:t>
                      </a:r>
                      <a:r>
                        <a:rPr lang="en-US" sz="2000" baseline="0" dirty="0" err="1" smtClean="0">
                          <a:latin typeface="Times New Roman" pitchFamily="18" charset="0"/>
                          <a:cs typeface="Times New Roman" pitchFamily="18" charset="0"/>
                        </a:rPr>
                        <a:t>hiệu</a:t>
                      </a:r>
                      <a:endParaRPr lang="en-US" sz="2000" dirty="0">
                        <a:latin typeface="Times New Roman" pitchFamily="18" charset="0"/>
                        <a:cs typeface="Times New Roman" pitchFamily="18" charset="0"/>
                      </a:endParaRPr>
                    </a:p>
                  </a:txBody>
                  <a:tcPr/>
                </a:tc>
                <a:tc>
                  <a:txBody>
                    <a:bodyPr/>
                    <a:lstStyle/>
                    <a:p>
                      <a:r>
                        <a:rPr lang="en-US" sz="2000" dirty="0" err="1" smtClean="0">
                          <a:latin typeface="Times New Roman" pitchFamily="18" charset="0"/>
                          <a:cs typeface="Times New Roman" pitchFamily="18" charset="0"/>
                        </a:rPr>
                        <a:t>Chuyển</a:t>
                      </a:r>
                      <a:r>
                        <a:rPr lang="en-US" sz="2000" baseline="0" dirty="0" smtClean="0">
                          <a:latin typeface="Times New Roman" pitchFamily="18" charset="0"/>
                          <a:cs typeface="Times New Roman" pitchFamily="18" charset="0"/>
                        </a:rPr>
                        <a:t> </a:t>
                      </a:r>
                      <a:r>
                        <a:rPr lang="en-US" sz="2000" baseline="0" dirty="0" err="1" smtClean="0">
                          <a:latin typeface="Times New Roman" pitchFamily="18" charset="0"/>
                          <a:cs typeface="Times New Roman" pitchFamily="18" charset="0"/>
                        </a:rPr>
                        <a:t>đổi</a:t>
                      </a:r>
                      <a:endParaRPr lang="en-US" sz="2000" dirty="0">
                        <a:latin typeface="Times New Roman" pitchFamily="18" charset="0"/>
                        <a:cs typeface="Times New Roman" pitchFamily="18" charset="0"/>
                      </a:endParaRPr>
                    </a:p>
                  </a:txBody>
                  <a:tcPr/>
                </a:tc>
              </a:tr>
              <a:tr h="531059">
                <a:tc>
                  <a:txBody>
                    <a:bodyPr/>
                    <a:lstStyle/>
                    <a:p>
                      <a:r>
                        <a:rPr lang="en-US" sz="2000" dirty="0" smtClean="0">
                          <a:latin typeface="Times New Roman" pitchFamily="18" charset="0"/>
                          <a:cs typeface="Times New Roman" pitchFamily="18" charset="0"/>
                        </a:rPr>
                        <a:t>Ki </a:t>
                      </a:r>
                      <a:r>
                        <a:rPr lang="en-US" sz="2000" dirty="0" err="1" smtClean="0">
                          <a:latin typeface="Times New Roman" pitchFamily="18" charset="0"/>
                          <a:cs typeface="Times New Roman" pitchFamily="18" charset="0"/>
                        </a:rPr>
                        <a:t>lô</a:t>
                      </a:r>
                      <a:r>
                        <a:rPr lang="en-US" sz="2000" baseline="0" dirty="0" smtClean="0">
                          <a:latin typeface="Times New Roman" pitchFamily="18" charset="0"/>
                          <a:cs typeface="Times New Roman" pitchFamily="18" charset="0"/>
                        </a:rPr>
                        <a:t> </a:t>
                      </a:r>
                      <a:r>
                        <a:rPr lang="en-US" sz="2000" baseline="0" dirty="0" err="1" smtClean="0">
                          <a:latin typeface="Times New Roman" pitchFamily="18" charset="0"/>
                          <a:cs typeface="Times New Roman" pitchFamily="18" charset="0"/>
                        </a:rPr>
                        <a:t>mét</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km</a:t>
                      </a:r>
                      <a:endParaRPr lang="en-US" sz="2000" dirty="0">
                        <a:latin typeface="Times New Roman" pitchFamily="18" charset="0"/>
                        <a:cs typeface="Times New Roman" pitchFamily="18" charset="0"/>
                      </a:endParaRPr>
                    </a:p>
                  </a:txBody>
                  <a:tcPr/>
                </a:tc>
                <a:tc>
                  <a:txBody>
                    <a:bodyPr/>
                    <a:lstStyle/>
                    <a:p>
                      <a:pPr algn="r"/>
                      <a:r>
                        <a:rPr lang="en-US" sz="2000" dirty="0" smtClean="0">
                          <a:latin typeface="Times New Roman" pitchFamily="18" charset="0"/>
                          <a:cs typeface="Times New Roman" pitchFamily="18" charset="0"/>
                        </a:rPr>
                        <a:t>1000 m</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ĐV</a:t>
                      </a:r>
                      <a:r>
                        <a:rPr lang="en-US" sz="2000" baseline="0" dirty="0" smtClean="0">
                          <a:latin typeface="Times New Roman" pitchFamily="18" charset="0"/>
                          <a:cs typeface="Times New Roman" pitchFamily="18" charset="0"/>
                        </a:rPr>
                        <a:t> </a:t>
                      </a:r>
                      <a:r>
                        <a:rPr lang="en-US" sz="2000" baseline="0" dirty="0" err="1" smtClean="0">
                          <a:latin typeface="Times New Roman" pitchFamily="18" charset="0"/>
                          <a:cs typeface="Times New Roman" pitchFamily="18" charset="0"/>
                        </a:rPr>
                        <a:t>Thiên</a:t>
                      </a:r>
                      <a:r>
                        <a:rPr lang="en-US" sz="2000" baseline="0" dirty="0" smtClean="0">
                          <a:latin typeface="Times New Roman" pitchFamily="18" charset="0"/>
                          <a:cs typeface="Times New Roman" pitchFamily="18" charset="0"/>
                        </a:rPr>
                        <a:t> </a:t>
                      </a:r>
                      <a:r>
                        <a:rPr lang="en-US" sz="2000" baseline="0" dirty="0" err="1" smtClean="0">
                          <a:latin typeface="Times New Roman" pitchFamily="18" charset="0"/>
                          <a:cs typeface="Times New Roman" pitchFamily="18" charset="0"/>
                        </a:rPr>
                        <a:t>văn</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a:txBody>
                  <a:tcPr/>
                </a:tc>
                <a:tc>
                  <a:txBody>
                    <a:bodyPr/>
                    <a:lstStyle/>
                    <a:p>
                      <a:pPr algn="r"/>
                      <a:r>
                        <a:rPr lang="en-US" sz="2000" b="0" dirty="0" smtClean="0">
                          <a:latin typeface="Times New Roman" pitchFamily="18" charset="0"/>
                          <a:cs typeface="Times New Roman" pitchFamily="18" charset="0"/>
                        </a:rPr>
                        <a:t>1496.</a:t>
                      </a:r>
                      <a:r>
                        <a:rPr lang="en-US" sz="2000" b="0" kern="1200" dirty="0" smtClean="0">
                          <a:solidFill>
                            <a:schemeClr val="dk1"/>
                          </a:solidFill>
                          <a:effectLst/>
                          <a:latin typeface="Times New Roman" pitchFamily="18" charset="0"/>
                          <a:ea typeface="+mn-ea"/>
                          <a:cs typeface="Times New Roman" pitchFamily="18" charset="0"/>
                        </a:rPr>
                        <a:t> 10</a:t>
                      </a:r>
                      <a:r>
                        <a:rPr lang="en-US" sz="2000" b="0" kern="1200" baseline="30000" dirty="0" smtClean="0">
                          <a:solidFill>
                            <a:schemeClr val="dk1"/>
                          </a:solidFill>
                          <a:effectLst/>
                          <a:latin typeface="Times New Roman" pitchFamily="18" charset="0"/>
                          <a:ea typeface="+mn-ea"/>
                          <a:cs typeface="Times New Roman" pitchFamily="18" charset="0"/>
                        </a:rPr>
                        <a:t>8</a:t>
                      </a:r>
                      <a:r>
                        <a:rPr lang="en-US" sz="2000" b="0" kern="1200" dirty="0" smtClean="0">
                          <a:solidFill>
                            <a:schemeClr val="dk1"/>
                          </a:solidFill>
                          <a:effectLst/>
                          <a:latin typeface="Times New Roman" pitchFamily="18" charset="0"/>
                          <a:ea typeface="+mn-ea"/>
                          <a:cs typeface="Times New Roman" pitchFamily="18" charset="0"/>
                        </a:rPr>
                        <a:t>  m</a:t>
                      </a:r>
                      <a:endParaRPr lang="en-US" sz="2000" b="0" dirty="0">
                        <a:latin typeface="Times New Roman" pitchFamily="18" charset="0"/>
                        <a:cs typeface="Times New Roman" pitchFamily="18" charset="0"/>
                      </a:endParaRPr>
                    </a:p>
                  </a:txBody>
                  <a:tcPr/>
                </a:tc>
              </a:tr>
              <a:tr h="531059">
                <a:tc>
                  <a:txBody>
                    <a:bodyPr/>
                    <a:lstStyle/>
                    <a:p>
                      <a:r>
                        <a:rPr lang="en-US" sz="2000" dirty="0" err="1" smtClean="0">
                          <a:latin typeface="Times New Roman" pitchFamily="18" charset="0"/>
                          <a:cs typeface="Times New Roman" pitchFamily="18" charset="0"/>
                        </a:rPr>
                        <a:t>Héc</a:t>
                      </a:r>
                      <a:r>
                        <a:rPr lang="en-US" sz="2000" baseline="0" dirty="0" smtClean="0">
                          <a:latin typeface="Times New Roman" pitchFamily="18" charset="0"/>
                          <a:cs typeface="Times New Roman" pitchFamily="18" charset="0"/>
                        </a:rPr>
                        <a:t> </a:t>
                      </a:r>
                      <a:r>
                        <a:rPr lang="en-US" sz="2000" baseline="0" dirty="0" err="1" smtClean="0">
                          <a:latin typeface="Times New Roman" pitchFamily="18" charset="0"/>
                          <a:cs typeface="Times New Roman" pitchFamily="18" charset="0"/>
                        </a:rPr>
                        <a:t>tô</a:t>
                      </a:r>
                      <a:r>
                        <a:rPr lang="en-US" sz="2000" baseline="0" dirty="0" smtClean="0">
                          <a:latin typeface="Times New Roman" pitchFamily="18" charset="0"/>
                          <a:cs typeface="Times New Roman" pitchFamily="18" charset="0"/>
                        </a:rPr>
                        <a:t> </a:t>
                      </a:r>
                      <a:r>
                        <a:rPr lang="en-US" sz="2000" baseline="0" dirty="0" err="1" smtClean="0">
                          <a:latin typeface="Times New Roman" pitchFamily="18" charset="0"/>
                          <a:cs typeface="Times New Roman" pitchFamily="18" charset="0"/>
                        </a:rPr>
                        <a:t>mét</a:t>
                      </a:r>
                      <a:endParaRPr lang="en-US" sz="2000" dirty="0">
                        <a:latin typeface="Times New Roman" pitchFamily="18" charset="0"/>
                        <a:cs typeface="Times New Roman" pitchFamily="18" charset="0"/>
                      </a:endParaRPr>
                    </a:p>
                  </a:txBody>
                  <a:tcPr/>
                </a:tc>
                <a:tc>
                  <a:txBody>
                    <a:bodyPr/>
                    <a:lstStyle/>
                    <a:p>
                      <a:r>
                        <a:rPr lang="en-US" sz="2000" dirty="0" err="1" smtClean="0">
                          <a:latin typeface="Times New Roman" pitchFamily="18" charset="0"/>
                          <a:cs typeface="Times New Roman" pitchFamily="18" charset="0"/>
                        </a:rPr>
                        <a:t>hm</a:t>
                      </a:r>
                      <a:endParaRPr lang="en-US" sz="2000" dirty="0">
                        <a:latin typeface="Times New Roman" pitchFamily="18" charset="0"/>
                        <a:cs typeface="Times New Roman" pitchFamily="18" charset="0"/>
                      </a:endParaRPr>
                    </a:p>
                  </a:txBody>
                  <a:tcPr/>
                </a:tc>
                <a:tc>
                  <a:txBody>
                    <a:bodyPr/>
                    <a:lstStyle/>
                    <a:p>
                      <a:pPr algn="r"/>
                      <a:r>
                        <a:rPr lang="en-US" sz="2000" dirty="0" smtClean="0">
                          <a:latin typeface="Times New Roman" pitchFamily="18" charset="0"/>
                          <a:cs typeface="Times New Roman" pitchFamily="18" charset="0"/>
                        </a:rPr>
                        <a:t>100 m</a:t>
                      </a:r>
                      <a:endParaRPr lang="en-US" sz="2000" dirty="0">
                        <a:latin typeface="Times New Roman" pitchFamily="18" charset="0"/>
                        <a:cs typeface="Times New Roman" pitchFamily="18" charset="0"/>
                      </a:endParaRPr>
                    </a:p>
                  </a:txBody>
                  <a:tcPr/>
                </a:tc>
                <a:tc>
                  <a:txBody>
                    <a:bodyPr/>
                    <a:lstStyle/>
                    <a:p>
                      <a:r>
                        <a:rPr lang="en-US" sz="2000" dirty="0" err="1" smtClean="0">
                          <a:latin typeface="Times New Roman" pitchFamily="18" charset="0"/>
                          <a:cs typeface="Times New Roman" pitchFamily="18" charset="0"/>
                        </a:rPr>
                        <a:t>Năm</a:t>
                      </a:r>
                      <a:r>
                        <a:rPr lang="en-US" sz="2000" baseline="0" dirty="0" smtClean="0">
                          <a:latin typeface="Times New Roman" pitchFamily="18" charset="0"/>
                          <a:cs typeface="Times New Roman" pitchFamily="18" charset="0"/>
                        </a:rPr>
                        <a:t> </a:t>
                      </a:r>
                      <a:r>
                        <a:rPr lang="en-US" sz="2000" baseline="0" dirty="0" err="1" smtClean="0">
                          <a:latin typeface="Times New Roman" pitchFamily="18" charset="0"/>
                          <a:cs typeface="Times New Roman" pitchFamily="18" charset="0"/>
                        </a:rPr>
                        <a:t>ánh</a:t>
                      </a:r>
                      <a:r>
                        <a:rPr lang="en-US" sz="2000" baseline="0" dirty="0" smtClean="0">
                          <a:latin typeface="Times New Roman" pitchFamily="18" charset="0"/>
                          <a:cs typeface="Times New Roman" pitchFamily="18" charset="0"/>
                        </a:rPr>
                        <a:t> </a:t>
                      </a:r>
                      <a:r>
                        <a:rPr lang="en-US" sz="2000" baseline="0" dirty="0" err="1" smtClean="0">
                          <a:latin typeface="Times New Roman" pitchFamily="18" charset="0"/>
                          <a:cs typeface="Times New Roman" pitchFamily="18" charset="0"/>
                        </a:rPr>
                        <a:t>sáng</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a:txBody>
                  <a:tcPr/>
                </a:tc>
                <a:tc>
                  <a:txBody>
                    <a:bodyPr/>
                    <a:lstStyle/>
                    <a:p>
                      <a:pPr algn="r"/>
                      <a:r>
                        <a:rPr lang="en-US" sz="2000" b="0" dirty="0" smtClean="0">
                          <a:latin typeface="Times New Roman" pitchFamily="18" charset="0"/>
                          <a:cs typeface="Times New Roman" pitchFamily="18" charset="0"/>
                        </a:rPr>
                        <a:t>95.</a:t>
                      </a:r>
                      <a:r>
                        <a:rPr lang="en-US" sz="2000" b="0" kern="1200" dirty="0" smtClean="0">
                          <a:solidFill>
                            <a:schemeClr val="dk1"/>
                          </a:solidFill>
                          <a:effectLst/>
                          <a:latin typeface="Times New Roman" pitchFamily="18" charset="0"/>
                          <a:ea typeface="+mn-ea"/>
                          <a:cs typeface="Times New Roman" pitchFamily="18" charset="0"/>
                        </a:rPr>
                        <a:t> 10</a:t>
                      </a:r>
                      <a:r>
                        <a:rPr lang="en-US" sz="2000" b="0" kern="1200" baseline="30000" dirty="0" smtClean="0">
                          <a:solidFill>
                            <a:schemeClr val="dk1"/>
                          </a:solidFill>
                          <a:effectLst/>
                          <a:latin typeface="Times New Roman" pitchFamily="18" charset="0"/>
                          <a:ea typeface="+mn-ea"/>
                          <a:cs typeface="Times New Roman" pitchFamily="18" charset="0"/>
                        </a:rPr>
                        <a:t>14 </a:t>
                      </a:r>
                      <a:r>
                        <a:rPr lang="en-US" sz="2000" b="0" kern="1200" dirty="0" smtClean="0">
                          <a:solidFill>
                            <a:schemeClr val="dk1"/>
                          </a:solidFill>
                          <a:effectLst/>
                          <a:latin typeface="Times New Roman" pitchFamily="18" charset="0"/>
                          <a:ea typeface="+mn-ea"/>
                          <a:cs typeface="Times New Roman" pitchFamily="18" charset="0"/>
                        </a:rPr>
                        <a:t>m</a:t>
                      </a:r>
                      <a:endParaRPr lang="en-US" sz="2000" b="0" dirty="0">
                        <a:latin typeface="Times New Roman" pitchFamily="18" charset="0"/>
                        <a:cs typeface="Times New Roman" pitchFamily="18" charset="0"/>
                      </a:endParaRPr>
                    </a:p>
                  </a:txBody>
                  <a:tcPr/>
                </a:tc>
              </a:tr>
              <a:tr h="531059">
                <a:tc>
                  <a:txBody>
                    <a:bodyPr/>
                    <a:lstStyle/>
                    <a:p>
                      <a:r>
                        <a:rPr lang="en-US" sz="2000" dirty="0" err="1" smtClean="0">
                          <a:latin typeface="Times New Roman" pitchFamily="18" charset="0"/>
                          <a:cs typeface="Times New Roman" pitchFamily="18" charset="0"/>
                        </a:rPr>
                        <a:t>Đề</a:t>
                      </a:r>
                      <a:r>
                        <a:rPr lang="en-US" sz="2000" baseline="0" dirty="0" smtClean="0">
                          <a:latin typeface="Times New Roman" pitchFamily="18" charset="0"/>
                          <a:cs typeface="Times New Roman" pitchFamily="18" charset="0"/>
                        </a:rPr>
                        <a:t> </a:t>
                      </a:r>
                      <a:r>
                        <a:rPr lang="en-US" sz="2000" baseline="0" dirty="0" err="1" smtClean="0">
                          <a:latin typeface="Times New Roman" pitchFamily="18" charset="0"/>
                          <a:cs typeface="Times New Roman" pitchFamily="18" charset="0"/>
                        </a:rPr>
                        <a:t>ca</a:t>
                      </a:r>
                      <a:r>
                        <a:rPr lang="en-US" sz="2000" baseline="0" dirty="0" smtClean="0">
                          <a:latin typeface="Times New Roman" pitchFamily="18" charset="0"/>
                          <a:cs typeface="Times New Roman" pitchFamily="18" charset="0"/>
                        </a:rPr>
                        <a:t> </a:t>
                      </a:r>
                      <a:r>
                        <a:rPr lang="en-US" sz="2000" baseline="0" dirty="0" err="1" smtClean="0">
                          <a:latin typeface="Times New Roman" pitchFamily="18" charset="0"/>
                          <a:cs typeface="Times New Roman" pitchFamily="18" charset="0"/>
                        </a:rPr>
                        <a:t>mét</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dam</a:t>
                      </a:r>
                      <a:endParaRPr lang="en-US" sz="2000" dirty="0">
                        <a:latin typeface="Times New Roman" pitchFamily="18" charset="0"/>
                        <a:cs typeface="Times New Roman" pitchFamily="18" charset="0"/>
                      </a:endParaRPr>
                    </a:p>
                  </a:txBody>
                  <a:tcPr/>
                </a:tc>
                <a:tc>
                  <a:txBody>
                    <a:bodyPr/>
                    <a:lstStyle/>
                    <a:p>
                      <a:pPr algn="r"/>
                      <a:r>
                        <a:rPr lang="en-US" sz="2000" dirty="0" smtClean="0">
                          <a:latin typeface="Times New Roman" pitchFamily="18" charset="0"/>
                          <a:cs typeface="Times New Roman" pitchFamily="18" charset="0"/>
                        </a:rPr>
                        <a:t>10 m</a:t>
                      </a:r>
                      <a:endParaRPr lang="en-US" sz="2000" dirty="0">
                        <a:latin typeface="Times New Roman" pitchFamily="18" charset="0"/>
                        <a:cs typeface="Times New Roman" pitchFamily="18" charset="0"/>
                      </a:endParaRPr>
                    </a:p>
                  </a:txBody>
                  <a:tcPr/>
                </a:tc>
                <a:tc>
                  <a:txBody>
                    <a:bodyPr/>
                    <a:lstStyle/>
                    <a:p>
                      <a:pPr algn="l"/>
                      <a:r>
                        <a:rPr lang="en-US" sz="2000" dirty="0" smtClean="0">
                          <a:latin typeface="Times New Roman" pitchFamily="18" charset="0"/>
                          <a:cs typeface="Times New Roman" pitchFamily="18" charset="0"/>
                        </a:rPr>
                        <a:t>Inch</a:t>
                      </a:r>
                      <a:endParaRPr lang="en-US" sz="2000" dirty="0">
                        <a:latin typeface="Times New Roman" pitchFamily="18" charset="0"/>
                        <a:cs typeface="Times New Roman" pitchFamily="18" charset="0"/>
                      </a:endParaRPr>
                    </a:p>
                  </a:txBody>
                  <a:tcPr/>
                </a:tc>
                <a:tc>
                  <a:txBody>
                    <a:bodyPr/>
                    <a:lstStyle/>
                    <a:p>
                      <a:pPr algn="l"/>
                      <a:r>
                        <a:rPr lang="en-US" sz="2000" dirty="0" smtClean="0">
                          <a:latin typeface="Times New Roman" pitchFamily="18" charset="0"/>
                          <a:cs typeface="Times New Roman" pitchFamily="18" charset="0"/>
                        </a:rPr>
                        <a:t>in</a:t>
                      </a:r>
                      <a:endParaRPr lang="en-US" sz="2000" dirty="0">
                        <a:latin typeface="Times New Roman" pitchFamily="18" charset="0"/>
                        <a:cs typeface="Times New Roman" pitchFamily="18" charset="0"/>
                      </a:endParaRPr>
                    </a:p>
                  </a:txBody>
                  <a:tcPr/>
                </a:tc>
                <a:tc>
                  <a:txBody>
                    <a:bodyPr/>
                    <a:lstStyle/>
                    <a:p>
                      <a:pPr algn="r"/>
                      <a:r>
                        <a:rPr lang="en-US" sz="2000" dirty="0" smtClean="0">
                          <a:latin typeface="Times New Roman" pitchFamily="18" charset="0"/>
                          <a:cs typeface="Times New Roman" pitchFamily="18" charset="0"/>
                        </a:rPr>
                        <a:t>0,0254 m</a:t>
                      </a:r>
                      <a:endParaRPr lang="en-US" sz="2000" dirty="0">
                        <a:latin typeface="Times New Roman" pitchFamily="18" charset="0"/>
                        <a:cs typeface="Times New Roman" pitchFamily="18" charset="0"/>
                      </a:endParaRPr>
                    </a:p>
                  </a:txBody>
                  <a:tcPr/>
                </a:tc>
              </a:tr>
              <a:tr h="531059">
                <a:tc>
                  <a:txBody>
                    <a:bodyPr/>
                    <a:lstStyle/>
                    <a:p>
                      <a:r>
                        <a:rPr lang="en-US" sz="2000" dirty="0" err="1" smtClean="0">
                          <a:latin typeface="Times New Roman" pitchFamily="18" charset="0"/>
                          <a:cs typeface="Times New Roman" pitchFamily="18" charset="0"/>
                        </a:rPr>
                        <a:t>mét</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m</a:t>
                      </a:r>
                      <a:endParaRPr lang="en-US" sz="2000" dirty="0">
                        <a:latin typeface="Times New Roman" pitchFamily="18" charset="0"/>
                        <a:cs typeface="Times New Roman" pitchFamily="18" charset="0"/>
                      </a:endParaRPr>
                    </a:p>
                  </a:txBody>
                  <a:tcPr/>
                </a:tc>
                <a:tc>
                  <a:txBody>
                    <a:bodyPr/>
                    <a:lstStyle/>
                    <a:p>
                      <a:pPr algn="r"/>
                      <a:r>
                        <a:rPr lang="en-US" sz="2000" dirty="0" smtClean="0">
                          <a:latin typeface="Times New Roman" pitchFamily="18" charset="0"/>
                          <a:cs typeface="Times New Roman" pitchFamily="18" charset="0"/>
                        </a:rPr>
                        <a:t>1 m</a:t>
                      </a:r>
                      <a:endParaRPr lang="en-US" sz="2000" dirty="0">
                        <a:latin typeface="Times New Roman" pitchFamily="18" charset="0"/>
                        <a:cs typeface="Times New Roman" pitchFamily="18" charset="0"/>
                      </a:endParaRPr>
                    </a:p>
                  </a:txBody>
                  <a:tcPr/>
                </a:tc>
                <a:tc>
                  <a:txBody>
                    <a:bodyPr/>
                    <a:lstStyle/>
                    <a:p>
                      <a:pPr algn="l"/>
                      <a:r>
                        <a:rPr lang="en-US" sz="2000" dirty="0" smtClean="0">
                          <a:latin typeface="Times New Roman" pitchFamily="18" charset="0"/>
                          <a:cs typeface="Times New Roman" pitchFamily="18" charset="0"/>
                        </a:rPr>
                        <a:t>Foot</a:t>
                      </a:r>
                      <a:endParaRPr lang="en-US" sz="2000" dirty="0">
                        <a:latin typeface="Times New Roman" pitchFamily="18" charset="0"/>
                        <a:cs typeface="Times New Roman" pitchFamily="18" charset="0"/>
                      </a:endParaRPr>
                    </a:p>
                  </a:txBody>
                  <a:tcPr/>
                </a:tc>
                <a:tc>
                  <a:txBody>
                    <a:bodyPr/>
                    <a:lstStyle/>
                    <a:p>
                      <a:pPr algn="l"/>
                      <a:r>
                        <a:rPr lang="en-US" sz="2000" dirty="0" err="1" smtClean="0">
                          <a:latin typeface="Times New Roman" pitchFamily="18" charset="0"/>
                          <a:cs typeface="Times New Roman" pitchFamily="18" charset="0"/>
                        </a:rPr>
                        <a:t>ft</a:t>
                      </a:r>
                      <a:endParaRPr lang="en-US" sz="2000" dirty="0">
                        <a:latin typeface="Times New Roman" pitchFamily="18" charset="0"/>
                        <a:cs typeface="Times New Roman" pitchFamily="18" charset="0"/>
                      </a:endParaRPr>
                    </a:p>
                  </a:txBody>
                  <a:tcPr/>
                </a:tc>
                <a:tc>
                  <a:txBody>
                    <a:bodyPr/>
                    <a:lstStyle/>
                    <a:p>
                      <a:pPr algn="r"/>
                      <a:r>
                        <a:rPr lang="en-US" sz="2000" dirty="0" smtClean="0">
                          <a:latin typeface="Times New Roman" pitchFamily="18" charset="0"/>
                          <a:cs typeface="Times New Roman" pitchFamily="18" charset="0"/>
                        </a:rPr>
                        <a:t>0,3048 m</a:t>
                      </a:r>
                      <a:endParaRPr lang="en-US" sz="2000" dirty="0">
                        <a:latin typeface="Times New Roman" pitchFamily="18" charset="0"/>
                        <a:cs typeface="Times New Roman" pitchFamily="18" charset="0"/>
                      </a:endParaRPr>
                    </a:p>
                  </a:txBody>
                  <a:tcPr/>
                </a:tc>
              </a:tr>
              <a:tr h="531059">
                <a:tc>
                  <a:txBody>
                    <a:bodyPr/>
                    <a:lstStyle/>
                    <a:p>
                      <a:r>
                        <a:rPr lang="en-US" sz="2000" dirty="0" err="1" smtClean="0">
                          <a:latin typeface="Times New Roman" pitchFamily="18" charset="0"/>
                          <a:cs typeface="Times New Roman" pitchFamily="18" charset="0"/>
                        </a:rPr>
                        <a:t>Đề</a:t>
                      </a:r>
                      <a:r>
                        <a:rPr lang="en-US" sz="2000" baseline="0" dirty="0" smtClean="0">
                          <a:latin typeface="Times New Roman" pitchFamily="18" charset="0"/>
                          <a:cs typeface="Times New Roman" pitchFamily="18" charset="0"/>
                        </a:rPr>
                        <a:t> xi </a:t>
                      </a:r>
                      <a:r>
                        <a:rPr lang="en-US" sz="2000" baseline="0" dirty="0" err="1" smtClean="0">
                          <a:latin typeface="Times New Roman" pitchFamily="18" charset="0"/>
                          <a:cs typeface="Times New Roman" pitchFamily="18" charset="0"/>
                        </a:rPr>
                        <a:t>mét</a:t>
                      </a:r>
                      <a:endParaRPr lang="en-US" sz="2000" dirty="0">
                        <a:latin typeface="Times New Roman" pitchFamily="18" charset="0"/>
                        <a:cs typeface="Times New Roman" pitchFamily="18" charset="0"/>
                      </a:endParaRPr>
                    </a:p>
                  </a:txBody>
                  <a:tcPr/>
                </a:tc>
                <a:tc>
                  <a:txBody>
                    <a:bodyPr/>
                    <a:lstStyle/>
                    <a:p>
                      <a:r>
                        <a:rPr lang="en-US" sz="2000" dirty="0" err="1" smtClean="0">
                          <a:latin typeface="Times New Roman" pitchFamily="18" charset="0"/>
                          <a:cs typeface="Times New Roman" pitchFamily="18" charset="0"/>
                        </a:rPr>
                        <a:t>dm</a:t>
                      </a:r>
                      <a:endParaRPr lang="en-US" sz="2000" dirty="0">
                        <a:latin typeface="Times New Roman" pitchFamily="18" charset="0"/>
                        <a:cs typeface="Times New Roman" pitchFamily="18" charset="0"/>
                      </a:endParaRPr>
                    </a:p>
                  </a:txBody>
                  <a:tcPr/>
                </a:tc>
                <a:tc>
                  <a:txBody>
                    <a:bodyPr/>
                    <a:lstStyle/>
                    <a:p>
                      <a:pPr algn="r"/>
                      <a:r>
                        <a:rPr lang="en-US" sz="2000" dirty="0" smtClean="0">
                          <a:latin typeface="Times New Roman" pitchFamily="18" charset="0"/>
                          <a:cs typeface="Times New Roman" pitchFamily="18" charset="0"/>
                        </a:rPr>
                        <a:t>0,1 m</a:t>
                      </a:r>
                      <a:endParaRPr lang="en-US" sz="2000" dirty="0">
                        <a:latin typeface="Times New Roman" pitchFamily="18" charset="0"/>
                        <a:cs typeface="Times New Roman" pitchFamily="18" charset="0"/>
                      </a:endParaRPr>
                    </a:p>
                  </a:txBody>
                  <a:tcPr/>
                </a:tc>
                <a:tc>
                  <a:txBody>
                    <a:bodyPr/>
                    <a:lstStyle/>
                    <a:p>
                      <a:pPr algn="l"/>
                      <a:r>
                        <a:rPr lang="en-US" sz="2000" dirty="0" err="1" smtClean="0">
                          <a:latin typeface="Times New Roman" pitchFamily="18" charset="0"/>
                          <a:cs typeface="Times New Roman" pitchFamily="18" charset="0"/>
                        </a:rPr>
                        <a:t>Dặm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endParaRPr lang="en-US" sz="2000" dirty="0">
                        <a:latin typeface="Times New Roman" pitchFamily="18" charset="0"/>
                        <a:cs typeface="Times New Roman" pitchFamily="18" charset="0"/>
                      </a:endParaRPr>
                    </a:p>
                  </a:txBody>
                  <a:tcPr/>
                </a:tc>
                <a:tc>
                  <a:txBody>
                    <a:bodyPr/>
                    <a:lstStyle/>
                    <a:p>
                      <a:pPr algn="l"/>
                      <a:r>
                        <a:rPr lang="en-US" sz="2000" dirty="0" err="1" smtClean="0">
                          <a:latin typeface="Times New Roman" pitchFamily="18" charset="0"/>
                          <a:cs typeface="Times New Roman" pitchFamily="18" charset="0"/>
                        </a:rPr>
                        <a:t>Dặm</a:t>
                      </a:r>
                      <a:endParaRPr lang="en-US" sz="2000" dirty="0">
                        <a:latin typeface="Times New Roman" pitchFamily="18" charset="0"/>
                        <a:cs typeface="Times New Roman" pitchFamily="18" charset="0"/>
                      </a:endParaRPr>
                    </a:p>
                  </a:txBody>
                  <a:tcPr/>
                </a:tc>
                <a:tc>
                  <a:txBody>
                    <a:bodyPr/>
                    <a:lstStyle/>
                    <a:p>
                      <a:pPr algn="r"/>
                      <a:r>
                        <a:rPr lang="en-US" sz="2000" dirty="0" smtClean="0">
                          <a:latin typeface="Times New Roman" pitchFamily="18" charset="0"/>
                          <a:cs typeface="Times New Roman" pitchFamily="18" charset="0"/>
                        </a:rPr>
                        <a:t>1609 m</a:t>
                      </a:r>
                      <a:endParaRPr lang="en-US" sz="2000" dirty="0">
                        <a:latin typeface="Times New Roman" pitchFamily="18" charset="0"/>
                        <a:cs typeface="Times New Roman" pitchFamily="18" charset="0"/>
                      </a:endParaRPr>
                    </a:p>
                  </a:txBody>
                  <a:tcPr/>
                </a:tc>
              </a:tr>
              <a:tr h="531059">
                <a:tc>
                  <a:txBody>
                    <a:bodyPr/>
                    <a:lstStyle/>
                    <a:p>
                      <a:r>
                        <a:rPr lang="en-US" sz="2000" dirty="0" err="1" smtClean="0">
                          <a:latin typeface="Times New Roman" pitchFamily="18" charset="0"/>
                          <a:cs typeface="Times New Roman" pitchFamily="18" charset="0"/>
                        </a:rPr>
                        <a:t>Xăng</a:t>
                      </a:r>
                      <a:r>
                        <a:rPr lang="en-US" sz="2000" baseline="0" dirty="0" smtClean="0">
                          <a:latin typeface="Times New Roman" pitchFamily="18" charset="0"/>
                          <a:cs typeface="Times New Roman" pitchFamily="18" charset="0"/>
                        </a:rPr>
                        <a:t> </a:t>
                      </a:r>
                      <a:r>
                        <a:rPr lang="en-US" sz="2000" baseline="0" dirty="0" err="1" smtClean="0">
                          <a:latin typeface="Times New Roman" pitchFamily="18" charset="0"/>
                          <a:cs typeface="Times New Roman" pitchFamily="18" charset="0"/>
                        </a:rPr>
                        <a:t>ti</a:t>
                      </a:r>
                      <a:r>
                        <a:rPr lang="en-US" sz="2000" baseline="0" dirty="0" smtClean="0">
                          <a:latin typeface="Times New Roman" pitchFamily="18" charset="0"/>
                          <a:cs typeface="Times New Roman" pitchFamily="18" charset="0"/>
                        </a:rPr>
                        <a:t> </a:t>
                      </a:r>
                      <a:r>
                        <a:rPr lang="en-US" sz="2000" baseline="0" dirty="0" err="1" smtClean="0">
                          <a:latin typeface="Times New Roman" pitchFamily="18" charset="0"/>
                          <a:cs typeface="Times New Roman" pitchFamily="18" charset="0"/>
                        </a:rPr>
                        <a:t>mét</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cm</a:t>
                      </a:r>
                      <a:endParaRPr lang="en-US" sz="2000" dirty="0">
                        <a:latin typeface="Times New Roman" pitchFamily="18" charset="0"/>
                        <a:cs typeface="Times New Roman" pitchFamily="18" charset="0"/>
                      </a:endParaRPr>
                    </a:p>
                  </a:txBody>
                  <a:tcPr/>
                </a:tc>
                <a:tc>
                  <a:txBody>
                    <a:bodyPr/>
                    <a:lstStyle/>
                    <a:p>
                      <a:pPr algn="r"/>
                      <a:r>
                        <a:rPr lang="en-US" sz="2000" dirty="0" smtClean="0">
                          <a:latin typeface="Times New Roman" pitchFamily="18" charset="0"/>
                          <a:cs typeface="Times New Roman" pitchFamily="18" charset="0"/>
                        </a:rPr>
                        <a:t>0,01 m</a:t>
                      </a:r>
                      <a:endParaRPr lang="en-US" sz="2000" dirty="0">
                        <a:latin typeface="Times New Roman" pitchFamily="18" charset="0"/>
                        <a:cs typeface="Times New Roman" pitchFamily="18" charset="0"/>
                      </a:endParaRPr>
                    </a:p>
                  </a:txBody>
                  <a:tcPr/>
                </a:tc>
                <a:tc>
                  <a:txBody>
                    <a:bodyPr/>
                    <a:lstStyle/>
                    <a:p>
                      <a:pPr algn="l"/>
                      <a:r>
                        <a:rPr lang="en-US" sz="2000" dirty="0" err="1" smtClean="0">
                          <a:latin typeface="Times New Roman" pitchFamily="18" charset="0"/>
                          <a:cs typeface="Times New Roman" pitchFamily="18" charset="0"/>
                        </a:rPr>
                        <a:t>Hải</a:t>
                      </a:r>
                      <a:r>
                        <a:rPr lang="en-US" sz="2000" baseline="0" dirty="0" smtClean="0">
                          <a:latin typeface="Times New Roman" pitchFamily="18" charset="0"/>
                          <a:cs typeface="Times New Roman" pitchFamily="18" charset="0"/>
                        </a:rPr>
                        <a:t> </a:t>
                      </a:r>
                      <a:r>
                        <a:rPr lang="en-US" sz="2000" baseline="0" dirty="0" err="1" smtClean="0">
                          <a:latin typeface="Times New Roman" pitchFamily="18" charset="0"/>
                          <a:cs typeface="Times New Roman" pitchFamily="18" charset="0"/>
                        </a:rPr>
                        <a:t>lý</a:t>
                      </a:r>
                      <a:endParaRPr lang="en-US" sz="2000" dirty="0">
                        <a:latin typeface="Times New Roman" pitchFamily="18" charset="0"/>
                        <a:cs typeface="Times New Roman" pitchFamily="18" charset="0"/>
                      </a:endParaRPr>
                    </a:p>
                  </a:txBody>
                  <a:tcPr/>
                </a:tc>
                <a:tc>
                  <a:txBody>
                    <a:bodyPr/>
                    <a:lstStyle/>
                    <a:p>
                      <a:pPr algn="l"/>
                      <a:r>
                        <a:rPr lang="en-US" sz="2000" dirty="0" err="1" smtClean="0">
                          <a:latin typeface="Times New Roman" pitchFamily="18" charset="0"/>
                          <a:cs typeface="Times New Roman" pitchFamily="18" charset="0"/>
                        </a:rPr>
                        <a:t>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endParaRPr lang="en-US" sz="2000" dirty="0">
                        <a:latin typeface="Times New Roman" pitchFamily="18" charset="0"/>
                        <a:cs typeface="Times New Roman" pitchFamily="18" charset="0"/>
                      </a:endParaRPr>
                    </a:p>
                  </a:txBody>
                  <a:tcPr/>
                </a:tc>
                <a:tc>
                  <a:txBody>
                    <a:bodyPr/>
                    <a:lstStyle/>
                    <a:p>
                      <a:pPr algn="r"/>
                      <a:r>
                        <a:rPr lang="en-US" sz="2000" dirty="0" smtClean="0">
                          <a:latin typeface="Times New Roman" pitchFamily="18" charset="0"/>
                          <a:cs typeface="Times New Roman" pitchFamily="18" charset="0"/>
                        </a:rPr>
                        <a:t>1852 m</a:t>
                      </a:r>
                      <a:endParaRPr lang="en-US" sz="2000" dirty="0">
                        <a:latin typeface="Times New Roman" pitchFamily="18" charset="0"/>
                        <a:cs typeface="Times New Roman" pitchFamily="18" charset="0"/>
                      </a:endParaRPr>
                    </a:p>
                  </a:txBody>
                  <a:tcPr/>
                </a:tc>
              </a:tr>
              <a:tr h="531059">
                <a:tc>
                  <a:txBody>
                    <a:bodyPr/>
                    <a:lstStyle/>
                    <a:p>
                      <a:r>
                        <a:rPr lang="en-US" sz="2000" dirty="0" err="1" smtClean="0">
                          <a:latin typeface="Times New Roman" pitchFamily="18" charset="0"/>
                          <a:cs typeface="Times New Roman" pitchFamily="18" charset="0"/>
                        </a:rPr>
                        <a:t>Mi</a:t>
                      </a:r>
                      <a:r>
                        <a:rPr lang="en-US" sz="2000" dirty="0" smtClean="0">
                          <a:latin typeface="Times New Roman" pitchFamily="18" charset="0"/>
                          <a:cs typeface="Times New Roman" pitchFamily="18" charset="0"/>
                        </a:rPr>
                        <a:t> li </a:t>
                      </a:r>
                      <a:r>
                        <a:rPr lang="en-US" sz="2000" dirty="0" err="1" smtClean="0">
                          <a:latin typeface="Times New Roman" pitchFamily="18" charset="0"/>
                          <a:cs typeface="Times New Roman" pitchFamily="18" charset="0"/>
                        </a:rPr>
                        <a:t>mét</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mm</a:t>
                      </a:r>
                      <a:endParaRPr lang="en-US" sz="2000" dirty="0">
                        <a:latin typeface="Times New Roman" pitchFamily="18" charset="0"/>
                        <a:cs typeface="Times New Roman" pitchFamily="18" charset="0"/>
                      </a:endParaRPr>
                    </a:p>
                  </a:txBody>
                  <a:tcPr/>
                </a:tc>
                <a:tc>
                  <a:txBody>
                    <a:bodyPr/>
                    <a:lstStyle/>
                    <a:p>
                      <a:pPr algn="r"/>
                      <a:r>
                        <a:rPr lang="en-US" sz="2000" dirty="0" smtClean="0">
                          <a:latin typeface="Times New Roman" pitchFamily="18" charset="0"/>
                          <a:cs typeface="Times New Roman" pitchFamily="18" charset="0"/>
                        </a:rPr>
                        <a:t>0,001</a:t>
                      </a:r>
                      <a:r>
                        <a:rPr lang="en-US" sz="2000" baseline="0" dirty="0" smtClean="0">
                          <a:latin typeface="Times New Roman" pitchFamily="18" charset="0"/>
                          <a:cs typeface="Times New Roman" pitchFamily="18" charset="0"/>
                        </a:rPr>
                        <a:t> m</a:t>
                      </a:r>
                      <a:endParaRPr lang="en-US" sz="2000" dirty="0">
                        <a:latin typeface="Times New Roman" pitchFamily="18" charset="0"/>
                        <a:cs typeface="Times New Roman" pitchFamily="18" charset="0"/>
                      </a:endParaRPr>
                    </a:p>
                  </a:txBody>
                  <a:tcPr/>
                </a:tc>
                <a:tc>
                  <a:txBody>
                    <a:bodyPr/>
                    <a:lstStyle/>
                    <a:p>
                      <a:pPr algn="l"/>
                      <a:endParaRPr lang="en-US" sz="2000" dirty="0">
                        <a:latin typeface="Times New Roman" pitchFamily="18" charset="0"/>
                        <a:cs typeface="Times New Roman" pitchFamily="18" charset="0"/>
                      </a:endParaRPr>
                    </a:p>
                  </a:txBody>
                  <a:tcPr/>
                </a:tc>
                <a:tc>
                  <a:txBody>
                    <a:bodyPr/>
                    <a:lstStyle/>
                    <a:p>
                      <a:pPr algn="l"/>
                      <a:endParaRPr lang="en-US" sz="2000" dirty="0">
                        <a:latin typeface="Times New Roman" pitchFamily="18" charset="0"/>
                        <a:cs typeface="Times New Roman" pitchFamily="18" charset="0"/>
                      </a:endParaRPr>
                    </a:p>
                  </a:txBody>
                  <a:tcPr/>
                </a:tc>
                <a:tc>
                  <a:txBody>
                    <a:bodyPr/>
                    <a:lstStyle/>
                    <a:p>
                      <a:pPr algn="r"/>
                      <a:endParaRPr lang="en-US" sz="20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21295799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BAN CHỦ NHIỆM CÂU LẠC BỘ</a:t>
            </a:r>
            <a:endParaRPr lang="en-US" sz="34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539552" y="1916832"/>
            <a:ext cx="8363272" cy="3993307"/>
          </a:xfrm>
        </p:spPr>
        <p:txBody>
          <a:bodyPr>
            <a:normAutofit/>
          </a:bodyPr>
          <a:lstStyle/>
          <a:p>
            <a:pPr marL="0" indent="0">
              <a:buNone/>
            </a:pPr>
            <a:endParaRPr lang="en-US" sz="3000" dirty="0" smtClean="0">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781054033"/>
              </p:ext>
            </p:extLst>
          </p:nvPr>
        </p:nvGraphicFramePr>
        <p:xfrm>
          <a:off x="539552" y="1844826"/>
          <a:ext cx="8250933" cy="4459064"/>
        </p:xfrm>
        <a:graphic>
          <a:graphicData uri="http://schemas.openxmlformats.org/drawingml/2006/table">
            <a:tbl>
              <a:tblPr firstRow="1" bandRow="1">
                <a:tableStyleId>{5C22544A-7EE6-4342-B048-85BDC9FD1C3A}</a:tableStyleId>
              </a:tblPr>
              <a:tblGrid>
                <a:gridCol w="870414"/>
                <a:gridCol w="3338610"/>
                <a:gridCol w="1974472"/>
                <a:gridCol w="2067437"/>
              </a:tblGrid>
              <a:tr h="646262">
                <a:tc>
                  <a:txBody>
                    <a:bodyPr/>
                    <a:lstStyle/>
                    <a:p>
                      <a:pPr algn="ctr"/>
                      <a:r>
                        <a:rPr lang="en-US" sz="2400" dirty="0" smtClean="0">
                          <a:latin typeface="Times New Roman" pitchFamily="18" charset="0"/>
                          <a:cs typeface="Times New Roman" pitchFamily="18" charset="0"/>
                        </a:rPr>
                        <a:t>STT</a:t>
                      </a:r>
                      <a:endParaRPr lang="en-US" sz="2400" dirty="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Họ</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và</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tên</a:t>
                      </a:r>
                      <a:endParaRPr lang="en-US" sz="2400" dirty="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Chuyên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môn</a:t>
                      </a:r>
                      <a:endParaRPr lang="en-US" sz="2400" dirty="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Chức</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vụ</a:t>
                      </a:r>
                      <a:r>
                        <a:rPr lang="en-US" sz="2400" baseline="0" dirty="0" smtClean="0">
                          <a:latin typeface="Times New Roman" pitchFamily="18" charset="0"/>
                          <a:cs typeface="Times New Roman" pitchFamily="18" charset="0"/>
                        </a:rPr>
                        <a:t> CLB</a:t>
                      </a:r>
                      <a:endParaRPr lang="en-US" sz="2400" dirty="0">
                        <a:latin typeface="Times New Roman" pitchFamily="18" charset="0"/>
                        <a:cs typeface="Times New Roman" pitchFamily="18" charset="0"/>
                      </a:endParaRPr>
                    </a:p>
                  </a:txBody>
                  <a:tcPr/>
                </a:tc>
              </a:tr>
              <a:tr h="646262">
                <a:tc>
                  <a:txBody>
                    <a:bodyPr/>
                    <a:lstStyle/>
                    <a:p>
                      <a:pPr algn="ctr"/>
                      <a:r>
                        <a:rPr lang="en-US" sz="2400" dirty="0" smtClean="0">
                          <a:latin typeface="Times New Roman" pitchFamily="18" charset="0"/>
                          <a:cs typeface="Times New Roman" pitchFamily="18" charset="0"/>
                        </a:rPr>
                        <a:t>1</a:t>
                      </a:r>
                      <a:endParaRPr lang="en-US" sz="24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Hòa</a:t>
                      </a:r>
                      <a:endParaRPr lang="en-US" sz="2400" dirty="0" smtClean="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Vật</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lý</a:t>
                      </a:r>
                      <a:endParaRPr lang="en-US" sz="2400" dirty="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nhiệm</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a:txBody>
                  <a:tcPr/>
                </a:tc>
              </a:tr>
              <a:tr h="658933">
                <a:tc>
                  <a:txBody>
                    <a:bodyPr/>
                    <a:lstStyle/>
                    <a:p>
                      <a:pPr algn="ctr"/>
                      <a:r>
                        <a:rPr lang="en-US" sz="2400" dirty="0" smtClean="0">
                          <a:latin typeface="Times New Roman" pitchFamily="18" charset="0"/>
                          <a:cs typeface="Times New Roman" pitchFamily="18" charset="0"/>
                        </a:rPr>
                        <a:t>2</a:t>
                      </a:r>
                      <a:endParaRPr lang="en-US" sz="24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itchFamily="18" charset="0"/>
                          <a:cs typeface="Times New Roman" pitchFamily="18" charset="0"/>
                        </a:rPr>
                        <a:t>Phạm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Cúc</a:t>
                      </a:r>
                      <a:endParaRPr lang="en-US" sz="2400" dirty="0"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itchFamily="18" charset="0"/>
                          <a:cs typeface="Times New Roman" pitchFamily="18" charset="0"/>
                        </a:rPr>
                        <a:t>Vật</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lý</a:t>
                      </a:r>
                      <a:endParaRPr lang="en-US" sz="2400" dirty="0"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itchFamily="18" charset="0"/>
                          <a:cs typeface="Times New Roman" pitchFamily="18" charset="0"/>
                        </a:rPr>
                        <a:t>P.CN+Thư</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ký</a:t>
                      </a:r>
                      <a:r>
                        <a:rPr lang="en-US" sz="2400" dirty="0" smtClean="0">
                          <a:latin typeface="Times New Roman" pitchFamily="18" charset="0"/>
                          <a:cs typeface="Times New Roman" pitchFamily="18" charset="0"/>
                        </a:rPr>
                        <a:t> </a:t>
                      </a:r>
                    </a:p>
                  </a:txBody>
                  <a:tcPr/>
                </a:tc>
              </a:tr>
              <a:tr h="568821">
                <a:tc>
                  <a:txBody>
                    <a:bodyPr/>
                    <a:lstStyle/>
                    <a:p>
                      <a:pPr algn="ctr"/>
                      <a:r>
                        <a:rPr lang="en-US" sz="2400" dirty="0" smtClean="0">
                          <a:latin typeface="Times New Roman" pitchFamily="18" charset="0"/>
                          <a:cs typeface="Times New Roman" pitchFamily="18" charset="0"/>
                        </a:rPr>
                        <a:t>3</a:t>
                      </a:r>
                      <a:endParaRPr lang="en-US" sz="24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itchFamily="18" charset="0"/>
                          <a:cs typeface="Times New Roman" pitchFamily="18" charset="0"/>
                        </a:rPr>
                        <a:t>Hoàng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Tuyền</a:t>
                      </a:r>
                      <a:endParaRPr lang="en-US" sz="2400" dirty="0" smtClean="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Toán</a:t>
                      </a:r>
                      <a:r>
                        <a:rPr lang="en-US" sz="2400" baseline="0" dirty="0" smtClean="0">
                          <a:latin typeface="Times New Roman" pitchFamily="18" charset="0"/>
                          <a:cs typeface="Times New Roman" pitchFamily="18" charset="0"/>
                        </a:rPr>
                        <a:t> - </a:t>
                      </a:r>
                      <a:r>
                        <a:rPr lang="en-US" sz="2400" baseline="0" dirty="0" err="1" smtClean="0">
                          <a:latin typeface="Times New Roman" pitchFamily="18" charset="0"/>
                          <a:cs typeface="Times New Roman" pitchFamily="18" charset="0"/>
                        </a:rPr>
                        <a:t>Lý</a:t>
                      </a:r>
                      <a:endParaRPr lang="en-US" sz="24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itchFamily="18" charset="0"/>
                          <a:cs typeface="Times New Roman" pitchFamily="18" charset="0"/>
                        </a:rPr>
                        <a:t>Cố</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vấn</a:t>
                      </a:r>
                      <a:endParaRPr lang="en-US" sz="2400" dirty="0" smtClean="0">
                        <a:latin typeface="Times New Roman" pitchFamily="18" charset="0"/>
                        <a:cs typeface="Times New Roman" pitchFamily="18" charset="0"/>
                      </a:endParaRPr>
                    </a:p>
                  </a:txBody>
                  <a:tcPr/>
                </a:tc>
              </a:tr>
              <a:tr h="646262">
                <a:tc>
                  <a:txBody>
                    <a:bodyPr/>
                    <a:lstStyle/>
                    <a:p>
                      <a:pPr algn="ctr"/>
                      <a:r>
                        <a:rPr lang="en-US" sz="2400" dirty="0" smtClean="0">
                          <a:latin typeface="Times New Roman" pitchFamily="18" charset="0"/>
                          <a:cs typeface="Times New Roman" pitchFamily="18" charset="0"/>
                        </a:rPr>
                        <a:t>4</a:t>
                      </a:r>
                      <a:endParaRPr lang="en-US" sz="2400" dirty="0">
                        <a:latin typeface="Times New Roman" pitchFamily="18" charset="0"/>
                        <a:cs typeface="Times New Roman" pitchFamily="18" charset="0"/>
                      </a:endParaRPr>
                    </a:p>
                  </a:txBody>
                  <a:tcPr/>
                </a:tc>
                <a:tc>
                  <a:txBody>
                    <a:bodyPr/>
                    <a:lstStyle/>
                    <a:p>
                      <a:pPr marL="0" indent="0" algn="l">
                        <a:buNone/>
                      </a:pP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Hoạt</a:t>
                      </a:r>
                      <a:endParaRPr lang="en-US" sz="2400" dirty="0"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itchFamily="18" charset="0"/>
                          <a:cs typeface="Times New Roman" pitchFamily="18" charset="0"/>
                        </a:rPr>
                        <a:t>Toán</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Lý</a:t>
                      </a:r>
                      <a:endParaRPr lang="en-US" sz="2400" dirty="0"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itchFamily="18" charset="0"/>
                          <a:cs typeface="Times New Roman" pitchFamily="18" charset="0"/>
                        </a:rPr>
                        <a:t>Cố</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vấn</a:t>
                      </a:r>
                      <a:endParaRPr lang="en-US" sz="2400" dirty="0" smtClean="0">
                        <a:latin typeface="Times New Roman" pitchFamily="18" charset="0"/>
                        <a:cs typeface="Times New Roman" pitchFamily="18" charset="0"/>
                      </a:endParaRPr>
                    </a:p>
                  </a:txBody>
                  <a:tcPr/>
                </a:tc>
              </a:tr>
              <a:tr h="646262">
                <a:tc>
                  <a:txBody>
                    <a:bodyPr/>
                    <a:lstStyle/>
                    <a:p>
                      <a:pPr algn="ctr"/>
                      <a:r>
                        <a:rPr lang="en-US" sz="2400" dirty="0" smtClean="0">
                          <a:latin typeface="Times New Roman" pitchFamily="18" charset="0"/>
                          <a:cs typeface="Times New Roman" pitchFamily="18" charset="0"/>
                        </a:rPr>
                        <a:t>5</a:t>
                      </a:r>
                      <a:endParaRPr lang="en-US" sz="24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itchFamily="18" charset="0"/>
                          <a:cs typeface="Times New Roman" pitchFamily="18" charset="0"/>
                        </a:rPr>
                        <a:t>Mai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Hưng</a:t>
                      </a:r>
                      <a:endParaRPr lang="en-US" sz="2400" dirty="0"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itchFamily="18" charset="0"/>
                          <a:cs typeface="Times New Roman" pitchFamily="18" charset="0"/>
                        </a:rPr>
                        <a:t>Toán</a:t>
                      </a:r>
                      <a:r>
                        <a:rPr lang="en-US" sz="2400" baseline="0" dirty="0" smtClean="0">
                          <a:latin typeface="Times New Roman" pitchFamily="18" charset="0"/>
                          <a:cs typeface="Times New Roman" pitchFamily="18" charset="0"/>
                        </a:rPr>
                        <a:t> - </a:t>
                      </a:r>
                      <a:r>
                        <a:rPr lang="en-US" sz="2400" baseline="0" dirty="0" err="1" smtClean="0">
                          <a:latin typeface="Times New Roman" pitchFamily="18" charset="0"/>
                          <a:cs typeface="Times New Roman" pitchFamily="18" charset="0"/>
                        </a:rPr>
                        <a:t>Lý</a:t>
                      </a:r>
                      <a:endParaRPr lang="en-US" sz="2400" dirty="0"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smtClean="0">
                          <a:latin typeface="Times New Roman" pitchFamily="18" charset="0"/>
                          <a:cs typeface="Times New Roman" pitchFamily="18" charset="0"/>
                        </a:rPr>
                        <a:t>Cố</a:t>
                      </a:r>
                      <a:r>
                        <a:rPr lang="en-US" sz="2400" baseline="0" smtClean="0">
                          <a:latin typeface="Times New Roman" pitchFamily="18" charset="0"/>
                          <a:cs typeface="Times New Roman" pitchFamily="18" charset="0"/>
                        </a:rPr>
                        <a:t> vấn</a:t>
                      </a:r>
                      <a:endParaRPr lang="en-US" sz="2400" dirty="0" smtClean="0">
                        <a:latin typeface="Times New Roman" pitchFamily="18" charset="0"/>
                        <a:cs typeface="Times New Roman" pitchFamily="18" charset="0"/>
                      </a:endParaRPr>
                    </a:p>
                  </a:txBody>
                  <a:tcPr/>
                </a:tc>
              </a:tr>
              <a:tr h="646262">
                <a:tc>
                  <a:txBody>
                    <a:bodyPr/>
                    <a:lstStyle/>
                    <a:p>
                      <a:pPr algn="ctr"/>
                      <a:r>
                        <a:rPr lang="en-US" sz="2400" dirty="0" smtClean="0">
                          <a:latin typeface="Times New Roman" pitchFamily="18" charset="0"/>
                          <a:cs typeface="Times New Roman" pitchFamily="18" charset="0"/>
                        </a:rPr>
                        <a:t>6</a:t>
                      </a:r>
                      <a:endParaRPr lang="en-US" sz="24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itchFamily="18" charset="0"/>
                          <a:cs typeface="Times New Roman" pitchFamily="18" charset="0"/>
                        </a:rPr>
                        <a:t>Trần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Tương</a:t>
                      </a:r>
                      <a:endParaRPr lang="en-US" sz="2400" dirty="0" smtClean="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Tin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 CN</a:t>
                      </a:r>
                      <a:endParaRPr lang="en-US" sz="24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itchFamily="18" charset="0"/>
                          <a:cs typeface="Times New Roman" pitchFamily="18" charset="0"/>
                        </a:rPr>
                        <a:t>Cố</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vấn</a:t>
                      </a:r>
                      <a:endParaRPr lang="en-US" sz="2400" dirty="0" smtClean="0">
                        <a:latin typeface="Times New Roman" pitchFamily="18" charset="0"/>
                        <a:cs typeface="Times New Roman" pitchFamily="18" charset="0"/>
                      </a:endParaRPr>
                    </a:p>
                  </a:txBody>
                  <a:tcPr/>
                </a:tc>
              </a:tr>
            </a:tbl>
          </a:graphicData>
        </a:graphic>
      </p:graphicFrame>
      <p:pic>
        <p:nvPicPr>
          <p:cNvPr id="5" name="Picture 11" descr="CuoiTra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3308" y="1291725"/>
            <a:ext cx="4086225" cy="323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980324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CHUYÊN ĐỀ SỐ 1: ĐƠN VỊ ĐO ĐỘ DÀI</a:t>
            </a:r>
            <a:endParaRPr lang="en-US" sz="3400" dirty="0"/>
          </a:p>
        </p:txBody>
      </p:sp>
      <p:sp>
        <p:nvSpPr>
          <p:cNvPr id="3" name="Content Placeholder 2"/>
          <p:cNvSpPr>
            <a:spLocks noGrp="1"/>
          </p:cNvSpPr>
          <p:nvPr>
            <p:ph idx="1"/>
          </p:nvPr>
        </p:nvSpPr>
        <p:spPr/>
        <p:txBody>
          <a:bodyPr>
            <a:normAutofit fontScale="92500" lnSpcReduction="20000"/>
          </a:bodyPr>
          <a:lstStyle/>
          <a:p>
            <a:pPr marL="0" indent="0">
              <a:buNone/>
            </a:pPr>
            <a:r>
              <a:rPr lang="en-US" sz="2800" b="1" dirty="0">
                <a:latin typeface="Times New Roman" pitchFamily="18" charset="0"/>
                <a:cs typeface="Times New Roman" pitchFamily="18" charset="0"/>
              </a:rPr>
              <a:t>4</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Đơn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vị</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đo</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độ</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dài</a:t>
            </a:r>
            <a:r>
              <a:rPr lang="en-US" sz="2800" b="1" dirty="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hợp</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pháp</a:t>
            </a:r>
            <a:r>
              <a:rPr lang="en-US" sz="2800" b="1" dirty="0" smtClean="0">
                <a:latin typeface="Times New Roman" pitchFamily="18" charset="0"/>
                <a:cs typeface="Times New Roman" pitchFamily="18" charset="0"/>
              </a:rPr>
              <a:t> ở </a:t>
            </a:r>
            <a:r>
              <a:rPr lang="en-US" sz="2800" b="1" dirty="0" err="1" smtClean="0">
                <a:latin typeface="Times New Roman" pitchFamily="18" charset="0"/>
                <a:cs typeface="Times New Roman" pitchFamily="18" charset="0"/>
              </a:rPr>
              <a:t>Việt</a:t>
            </a:r>
            <a:r>
              <a:rPr lang="en-US" sz="2800" b="1" dirty="0" smtClean="0">
                <a:latin typeface="Times New Roman" pitchFamily="18" charset="0"/>
                <a:cs typeface="Times New Roman" pitchFamily="18" charset="0"/>
              </a:rPr>
              <a:t> Nam</a:t>
            </a:r>
          </a:p>
          <a:p>
            <a:pPr marL="0" indent="0">
              <a:buNone/>
            </a:pPr>
            <a:r>
              <a:rPr lang="en-US" sz="2800" b="1" dirty="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Đọc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là</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mét</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kí</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hiệu</a:t>
            </a:r>
            <a:r>
              <a:rPr lang="en-US" sz="2800" b="1" dirty="0" smtClean="0">
                <a:latin typeface="Times New Roman" pitchFamily="18" charset="0"/>
                <a:cs typeface="Times New Roman" pitchFamily="18" charset="0"/>
              </a:rPr>
              <a:t>: m</a:t>
            </a:r>
          </a:p>
          <a:p>
            <a:pPr marL="0" indent="0" algn="just">
              <a:buNone/>
            </a:pPr>
            <a:r>
              <a:rPr lang="en-US" dirty="0" smtClean="0">
                <a:latin typeface="+mj-lt"/>
              </a:rPr>
              <a:t>	</a:t>
            </a:r>
            <a:r>
              <a:rPr lang="vi-VN" sz="2800" dirty="0" smtClean="0">
                <a:latin typeface="+mj-lt"/>
              </a:rPr>
              <a:t>Đơn </a:t>
            </a:r>
            <a:r>
              <a:rPr lang="vi-VN" sz="2800" dirty="0">
                <a:latin typeface="+mj-lt"/>
              </a:rPr>
              <a:t>vị đo lường quan trọng nhất là đơn vị đo chiều dài: một </a:t>
            </a:r>
            <a:r>
              <a:rPr lang="vi-VN" sz="2800" dirty="0">
                <a:latin typeface="+mj-lt"/>
                <a:hlinkClick r:id="rId2" tooltip="Mét"/>
              </a:rPr>
              <a:t>mét</a:t>
            </a:r>
            <a:r>
              <a:rPr lang="vi-VN" sz="2800" dirty="0">
                <a:latin typeface="+mj-lt"/>
              </a:rPr>
              <a:t> được cho là 1/10.000.000 của khoảng cách từ </a:t>
            </a:r>
            <a:r>
              <a:rPr lang="vi-VN" sz="2800" dirty="0">
                <a:latin typeface="+mj-lt"/>
                <a:hlinkClick r:id="rId3" tooltip="Địa cực"/>
              </a:rPr>
              <a:t>cực</a:t>
            </a:r>
            <a:r>
              <a:rPr lang="vi-VN" sz="2800" dirty="0">
                <a:latin typeface="+mj-lt"/>
              </a:rPr>
              <a:t> tới </a:t>
            </a:r>
            <a:r>
              <a:rPr lang="vi-VN" sz="2800" dirty="0">
                <a:latin typeface="+mj-lt"/>
                <a:hlinkClick r:id="rId4" tooltip="Xích đạo1 (trang chưa được viết)"/>
              </a:rPr>
              <a:t>xích đạo</a:t>
            </a:r>
            <a:r>
              <a:rPr lang="vi-VN" sz="2800" dirty="0">
                <a:latin typeface="+mj-lt"/>
              </a:rPr>
              <a:t> dọc theo </a:t>
            </a:r>
            <a:r>
              <a:rPr lang="vi-VN" sz="2800" dirty="0">
                <a:latin typeface="+mj-lt"/>
                <a:hlinkClick r:id="rId5" tooltip="Kinh tuyến"/>
              </a:rPr>
              <a:t>kinh tuyến</a:t>
            </a:r>
            <a:r>
              <a:rPr lang="vi-VN" sz="2800" dirty="0">
                <a:latin typeface="+mj-lt"/>
              </a:rPr>
              <a:t> đi qua </a:t>
            </a:r>
            <a:r>
              <a:rPr lang="vi-VN" sz="2800" dirty="0" smtClean="0">
                <a:latin typeface="+mj-lt"/>
                <a:hlinkClick r:id="rId6" tooltip="Paris"/>
              </a:rPr>
              <a:t>Paris</a:t>
            </a:r>
            <a:r>
              <a:rPr lang="vi-VN" sz="2800" dirty="0" smtClean="0">
                <a:latin typeface="+mj-lt"/>
              </a:rPr>
              <a:t>. </a:t>
            </a:r>
            <a:r>
              <a:rPr lang="vi-VN" sz="2800" dirty="0">
                <a:latin typeface="+mj-lt"/>
              </a:rPr>
              <a:t>Sau đó một chiếc thước </a:t>
            </a:r>
            <a:r>
              <a:rPr lang="vi-VN" sz="2800" dirty="0">
                <a:latin typeface="+mj-lt"/>
                <a:hlinkClick r:id="rId7" tooltip="Platin"/>
              </a:rPr>
              <a:t>platin</a:t>
            </a:r>
            <a:r>
              <a:rPr lang="vi-VN" sz="2800" dirty="0">
                <a:latin typeface="+mj-lt"/>
              </a:rPr>
              <a:t> với tiết diện hình chữ X đã được sản xuất để phục vụ cho mục đích dễ dàng kiểm tra tiêu chuẩn chiều dài của một mét. Tuy nhiên, vì những khó khăn của việc đo đạc thực tế chiều dài của góc phần tư kinh tuyến trong </a:t>
            </a:r>
            <a:r>
              <a:rPr lang="vi-VN" sz="2800" dirty="0">
                <a:latin typeface="+mj-lt"/>
                <a:hlinkClick r:id="rId8" tooltip="Thế kỷ XVIII"/>
              </a:rPr>
              <a:t>thế kỷ XVIII</a:t>
            </a:r>
            <a:r>
              <a:rPr lang="vi-VN" sz="2800" dirty="0">
                <a:latin typeface="+mj-lt"/>
              </a:rPr>
              <a:t>, chiếc thước mẫu platin đầu tiên đã ngắn hơn 0,2 </a:t>
            </a:r>
            <a:r>
              <a:rPr lang="vi-VN" sz="2800" dirty="0">
                <a:latin typeface="+mj-lt"/>
                <a:hlinkClick r:id="rId9" tooltip="Milimét"/>
              </a:rPr>
              <a:t>milimét</a:t>
            </a:r>
            <a:r>
              <a:rPr lang="vi-VN" sz="2800" dirty="0">
                <a:latin typeface="+mj-lt"/>
              </a:rPr>
              <a:t>. </a:t>
            </a:r>
            <a:r>
              <a:rPr lang="en-US" sz="2800" dirty="0">
                <a:latin typeface="Times New Roman" pitchFamily="18" charset="0"/>
                <a:cs typeface="Times New Roman" pitchFamily="18" charset="0"/>
              </a:rPr>
              <a:t>C</a:t>
            </a:r>
            <a:r>
              <a:rPr lang="vi-VN" sz="2800" dirty="0" smtClean="0">
                <a:latin typeface="+mj-lt"/>
              </a:rPr>
              <a:t>uối </a:t>
            </a:r>
            <a:r>
              <a:rPr lang="vi-VN" sz="2800" dirty="0">
                <a:latin typeface="+mj-lt"/>
              </a:rPr>
              <a:t>cùng mét đã được định nghĩa như là khoảng cách mà một tia sáng có thể đi được trong chân không trong một khoảng thời gian cụ thể.</a:t>
            </a:r>
            <a:endParaRPr lang="en-US" sz="2800" b="1" dirty="0">
              <a:latin typeface="+mj-lt"/>
              <a:cs typeface="Times New Roman" pitchFamily="18" charset="0"/>
            </a:endParaRPr>
          </a:p>
          <a:p>
            <a:pPr marL="0" indent="0">
              <a:buNone/>
            </a:pPr>
            <a:endParaRPr lang="en-US" dirty="0"/>
          </a:p>
        </p:txBody>
      </p:sp>
      <p:pic>
        <p:nvPicPr>
          <p:cNvPr id="5" name="Picture 11" descr="CuoiTra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72287" y="1164584"/>
            <a:ext cx="4086225" cy="4268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697799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CHUYÊN ĐỀ SỐ 1: ĐƠN VỊ ĐO ĐỘ DÀI</a:t>
            </a:r>
            <a:endParaRPr lang="en-US" sz="3400" dirty="0"/>
          </a:p>
        </p:txBody>
      </p:sp>
      <p:sp>
        <p:nvSpPr>
          <p:cNvPr id="3" name="Content Placeholder 2"/>
          <p:cNvSpPr>
            <a:spLocks noGrp="1"/>
          </p:cNvSpPr>
          <p:nvPr>
            <p:ph idx="1"/>
          </p:nvPr>
        </p:nvSpPr>
        <p:spPr>
          <a:xfrm>
            <a:off x="457200" y="1600200"/>
            <a:ext cx="8229600" cy="4925144"/>
          </a:xfrm>
        </p:spPr>
        <p:txBody>
          <a:bodyPr/>
          <a:lstStyle/>
          <a:p>
            <a:pPr marL="0" indent="0">
              <a:buNone/>
            </a:pPr>
            <a:r>
              <a:rPr lang="en-US" sz="2400" b="1" dirty="0" smtClean="0">
                <a:latin typeface="Times New Roman" pitchFamily="18" charset="0"/>
                <a:cs typeface="Times New Roman" pitchFamily="18" charset="0"/>
              </a:rPr>
              <a:t>5. </a:t>
            </a:r>
            <a:r>
              <a:rPr lang="en-US" sz="2400" b="1" dirty="0" err="1" smtClean="0">
                <a:latin typeface="Times New Roman" pitchFamily="18" charset="0"/>
                <a:cs typeface="Times New Roman" pitchFamily="18" charset="0"/>
              </a:rPr>
              <a:t>Hình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ảnh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loại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thước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độ</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dài</a:t>
            </a:r>
            <a:endParaRPr lang="en-US" sz="2400" b="1" dirty="0" smtClean="0">
              <a:latin typeface="Times New Roman" pitchFamily="18" charset="0"/>
              <a:cs typeface="Times New Roman" pitchFamily="18" charset="0"/>
            </a:endParaRPr>
          </a:p>
          <a:p>
            <a:pPr marL="0" indent="0">
              <a:buNone/>
            </a:pPr>
            <a:endParaRPr lang="en-US" dirty="0"/>
          </a:p>
        </p:txBody>
      </p:sp>
      <p:pic>
        <p:nvPicPr>
          <p:cNvPr id="4" name="Picture 3" descr="Káº¿t quáº£ hÃ¬nh áº£nh cho hÃ¬nh áº£nh thÆ°á»c Äo Äá» dÃ i viá»t nÄm thá»i cá»"/>
          <p:cNvPicPr/>
          <p:nvPr/>
        </p:nvPicPr>
        <p:blipFill>
          <a:blip r:embed="rId2">
            <a:extLst>
              <a:ext uri="{28A0092B-C50C-407E-A947-70E740481C1C}">
                <a14:useLocalDpi xmlns:a14="http://schemas.microsoft.com/office/drawing/2010/main" val="0"/>
              </a:ext>
            </a:extLst>
          </a:blip>
          <a:srcRect/>
          <a:stretch>
            <a:fillRect/>
          </a:stretch>
        </p:blipFill>
        <p:spPr bwMode="auto">
          <a:xfrm>
            <a:off x="827584" y="2199957"/>
            <a:ext cx="2193667" cy="1805107"/>
          </a:xfrm>
          <a:prstGeom prst="rect">
            <a:avLst/>
          </a:prstGeom>
          <a:noFill/>
          <a:ln>
            <a:noFill/>
          </a:ln>
        </p:spPr>
      </p:pic>
      <p:pic>
        <p:nvPicPr>
          <p:cNvPr id="5" name="Picture 4" descr="https://upload.wikimedia.org/wikipedia/commons/thumb/b/bb/Platinum-Iridium_meter_bar.jpg/1024px-Platinum-Iridium_meter_ba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15614" y="2248447"/>
            <a:ext cx="2640562" cy="1756617"/>
          </a:xfrm>
          <a:prstGeom prst="rect">
            <a:avLst/>
          </a:prstGeom>
          <a:noFill/>
          <a:ln>
            <a:noFill/>
          </a:ln>
        </p:spPr>
      </p:pic>
      <p:pic>
        <p:nvPicPr>
          <p:cNvPr id="6" name="Picture 5" descr="https://upload.wikimedia.org/wikipedia/commons/thumb/c/cd/Stanley_dynagrip_5_m_%C3%97_19_mm_33-684_01.jpg/220px-Stanley_dynagrip_5_m_%C3%97_19_mm_33-684_01.jpg"/>
          <p:cNvPicPr/>
          <p:nvPr/>
        </p:nvPicPr>
        <p:blipFill>
          <a:blip r:embed="rId4">
            <a:extLst>
              <a:ext uri="{28A0092B-C50C-407E-A947-70E740481C1C}">
                <a14:useLocalDpi xmlns:a14="http://schemas.microsoft.com/office/drawing/2010/main" val="0"/>
              </a:ext>
            </a:extLst>
          </a:blip>
          <a:srcRect/>
          <a:stretch>
            <a:fillRect/>
          </a:stretch>
        </p:blipFill>
        <p:spPr bwMode="auto">
          <a:xfrm>
            <a:off x="6300192" y="2248446"/>
            <a:ext cx="2664296" cy="1756617"/>
          </a:xfrm>
          <a:prstGeom prst="rect">
            <a:avLst/>
          </a:prstGeom>
          <a:noFill/>
          <a:ln>
            <a:noFill/>
          </a:ln>
        </p:spPr>
      </p:pic>
      <p:pic>
        <p:nvPicPr>
          <p:cNvPr id="7" name="Picture 6" descr="HÃ¬nh áº£nh cÃ³ liÃªn quan"/>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84746" y="4395246"/>
            <a:ext cx="2136505" cy="1644461"/>
          </a:xfrm>
          <a:prstGeom prst="rect">
            <a:avLst/>
          </a:prstGeom>
          <a:noFill/>
          <a:ln>
            <a:noFill/>
          </a:ln>
        </p:spPr>
      </p:pic>
      <p:pic>
        <p:nvPicPr>
          <p:cNvPr id="8" name="Picture 7" descr="Káº¿t quáº£ hÃ¬nh áº£nh cho hÃ¬nh áº£nh thÆ°á»c Äo Äá» dÃ i"/>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15614" y="4568015"/>
            <a:ext cx="2589552" cy="1561995"/>
          </a:xfrm>
          <a:prstGeom prst="rect">
            <a:avLst/>
          </a:prstGeom>
          <a:noFill/>
          <a:ln>
            <a:noFill/>
          </a:ln>
        </p:spPr>
      </p:pic>
      <p:pic>
        <p:nvPicPr>
          <p:cNvPr id="9" name="Picture 8" descr="Káº¿t quáº£ hÃ¬nh áº£nh cho hÃ¬nh áº£nh thÆ°á»c dÃ¢y"/>
          <p:cNvPicPr/>
          <p:nvPr/>
        </p:nvPicPr>
        <p:blipFill>
          <a:blip r:embed="rId7">
            <a:extLst>
              <a:ext uri="{28A0092B-C50C-407E-A947-70E740481C1C}">
                <a14:useLocalDpi xmlns:a14="http://schemas.microsoft.com/office/drawing/2010/main" val="0"/>
              </a:ext>
            </a:extLst>
          </a:blip>
          <a:srcRect/>
          <a:stretch>
            <a:fillRect/>
          </a:stretch>
        </p:blipFill>
        <p:spPr bwMode="auto">
          <a:xfrm>
            <a:off x="6300192" y="4512043"/>
            <a:ext cx="2545343" cy="1818619"/>
          </a:xfrm>
          <a:prstGeom prst="rect">
            <a:avLst/>
          </a:prstGeom>
          <a:noFill/>
          <a:ln>
            <a:noFill/>
          </a:ln>
        </p:spPr>
      </p:pic>
      <p:pic>
        <p:nvPicPr>
          <p:cNvPr id="10" name="Picture 11" descr="CuoiTra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72287" y="1164584"/>
            <a:ext cx="4086225" cy="4268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077012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CHUYÊN ĐỀ SỐ 1: ĐƠN VỊ ĐO ĐỘ DÀI</a:t>
            </a:r>
            <a:endParaRPr lang="en-US" sz="3400" dirty="0"/>
          </a:p>
        </p:txBody>
      </p:sp>
      <p:sp>
        <p:nvSpPr>
          <p:cNvPr id="3" name="Content Placeholder 2"/>
          <p:cNvSpPr>
            <a:spLocks noGrp="1"/>
          </p:cNvSpPr>
          <p:nvPr>
            <p:ph idx="1"/>
          </p:nvPr>
        </p:nvSpPr>
        <p:spPr>
          <a:xfrm>
            <a:off x="457200" y="1600200"/>
            <a:ext cx="8229600" cy="4925144"/>
          </a:xfrm>
        </p:spPr>
        <p:txBody>
          <a:bodyPr>
            <a:normAutofit lnSpcReduction="10000"/>
          </a:bodyPr>
          <a:lstStyle/>
          <a:p>
            <a:pPr marL="0" indent="0">
              <a:buNone/>
            </a:pPr>
            <a:r>
              <a:rPr lang="en-US" sz="2400" b="1" dirty="0" smtClean="0">
                <a:latin typeface="Times New Roman" pitchFamily="18" charset="0"/>
                <a:cs typeface="Times New Roman" pitchFamily="18" charset="0"/>
              </a:rPr>
              <a:t>6. </a:t>
            </a:r>
            <a:r>
              <a:rPr lang="en-US" sz="2400" b="1" dirty="0" err="1" smtClean="0">
                <a:latin typeface="Times New Roman" pitchFamily="18" charset="0"/>
                <a:cs typeface="Times New Roman" pitchFamily="18" charset="0"/>
              </a:rPr>
              <a:t>Một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số</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thành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ngữ</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thơ</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dao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tục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ngữ</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độ</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dài</a:t>
            </a:r>
            <a:endParaRPr lang="en-US" sz="2400" b="1" dirty="0" smtClean="0">
              <a:latin typeface="Times New Roman" pitchFamily="18" charset="0"/>
              <a:cs typeface="Times New Roman" pitchFamily="18" charset="0"/>
            </a:endParaRPr>
          </a:p>
          <a:p>
            <a:pPr marL="0" indent="0" algn="just">
              <a:buNone/>
            </a:pP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a:t>
            </a:r>
            <a:r>
              <a:rPr lang="vi-VN" sz="2400" dirty="0">
                <a:latin typeface="Times New Roman" pitchFamily="18" charset="0"/>
                <a:cs typeface="Times New Roman" pitchFamily="18" charset="0"/>
              </a:rPr>
              <a:t>Sai một ly, đi một dặm": thành ngữ này muốn nói một sai sót rất nhỏ có thể dẫn đến hậu quả rất lớn (1 dặm bằng khoảng 10</a:t>
            </a:r>
            <a:r>
              <a:rPr lang="vi-VN" sz="2400" baseline="30000" dirty="0">
                <a:latin typeface="Times New Roman" pitchFamily="18" charset="0"/>
                <a:cs typeface="Times New Roman" pitchFamily="18" charset="0"/>
              </a:rPr>
              <a:t>6</a:t>
            </a:r>
            <a:r>
              <a:rPr lang="vi-VN" sz="2400" dirty="0">
                <a:latin typeface="Times New Roman" pitchFamily="18" charset="0"/>
                <a:cs typeface="Times New Roman" pitchFamily="18" charset="0"/>
              </a:rPr>
              <a:t> ly</a:t>
            </a:r>
            <a:r>
              <a:rPr lang="vi-VN"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marL="0" indent="0" algn="just">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vàng</a:t>
            </a:r>
            <a:r>
              <a:rPr lang="en-US" sz="2400" dirty="0" smtClean="0">
                <a:latin typeface="Times New Roman" pitchFamily="18" charset="0"/>
                <a:cs typeface="Times New Roman" pitchFamily="18" charset="0"/>
              </a:rPr>
              <a:t>”</a:t>
            </a:r>
          </a:p>
          <a:p>
            <a:pPr marL="0" indent="0" algn="just">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Truyện </a:t>
            </a:r>
            <a:r>
              <a:rPr lang="vi-VN" sz="2400" dirty="0">
                <a:latin typeface="Times New Roman" pitchFamily="18" charset="0"/>
                <a:cs typeface="Times New Roman" pitchFamily="18" charset="0"/>
              </a:rPr>
              <a:t>Kiều (câu 2168-2169) tả Từ Hải: “Râu hùm hàm én mày ngài,/ Vai năm tấc rộng thân mười thước cao</a:t>
            </a:r>
            <a:r>
              <a:rPr lang="vi-VN"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marL="0" indent="0" algn="just">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a:t>
            </a:r>
            <a:r>
              <a:rPr lang="en-US" sz="2400" dirty="0" smtClean="0">
                <a:latin typeface="Times New Roman" pitchFamily="18" charset="0"/>
                <a:cs typeface="Times New Roman" pitchFamily="18" charset="0"/>
              </a:rPr>
              <a:t>: </a:t>
            </a:r>
            <a:r>
              <a:rPr lang="vi-VN" sz="2400" dirty="0">
                <a:latin typeface="Times New Roman" pitchFamily="18" charset="0"/>
                <a:cs typeface="Times New Roman" pitchFamily="18" charset="0"/>
                <a:hlinkClick r:id="rId2" tooltip="Nhà thơ Vũ Quần Phương"/>
              </a:rPr>
              <a:t>Vũ Quần </a:t>
            </a:r>
            <a:r>
              <a:rPr lang="vi-VN" sz="2400" dirty="0" smtClean="0">
                <a:latin typeface="Times New Roman" pitchFamily="18" charset="0"/>
                <a:cs typeface="Times New Roman" pitchFamily="18" charset="0"/>
                <a:hlinkClick r:id="rId2" tooltip="Nhà thơ Vũ Quần Phương"/>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a:t>
            </a:r>
          </a:p>
          <a:p>
            <a:pPr marL="0" indent="0">
              <a:buNone/>
            </a:pP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Nếu </a:t>
            </a:r>
            <a:r>
              <a:rPr lang="vi-VN" sz="2400" dirty="0">
                <a:latin typeface="Times New Roman" pitchFamily="18" charset="0"/>
                <a:cs typeface="Times New Roman" pitchFamily="18" charset="0"/>
              </a:rPr>
              <a:t>nhắm mắt nghe bà kể chuyện, </a:t>
            </a:r>
            <a:br>
              <a:rPr lang="vi-VN" sz="2400" dirty="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Sẽ </a:t>
            </a:r>
            <a:r>
              <a:rPr lang="vi-VN" sz="2400" dirty="0">
                <a:latin typeface="Times New Roman" pitchFamily="18" charset="0"/>
                <a:cs typeface="Times New Roman" pitchFamily="18" charset="0"/>
              </a:rPr>
              <a:t>được nhìn thấy các bà tiên, </a:t>
            </a:r>
            <a:br>
              <a:rPr lang="vi-VN" sz="2400" dirty="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Thấy </a:t>
            </a:r>
            <a:r>
              <a:rPr lang="vi-VN" sz="2400" dirty="0">
                <a:latin typeface="Times New Roman" pitchFamily="18" charset="0"/>
                <a:cs typeface="Times New Roman" pitchFamily="18" charset="0"/>
              </a:rPr>
              <a:t>chú bé đi </a:t>
            </a:r>
            <a:r>
              <a:rPr lang="vi-VN" sz="2400" dirty="0">
                <a:solidFill>
                  <a:srgbClr val="FF0000"/>
                </a:solidFill>
                <a:latin typeface="Times New Roman" pitchFamily="18" charset="0"/>
                <a:cs typeface="Times New Roman" pitchFamily="18" charset="0"/>
              </a:rPr>
              <a:t>hài bảy dặm</a:t>
            </a:r>
            <a:r>
              <a:rPr lang="vi-VN" sz="2400" dirty="0">
                <a:latin typeface="Times New Roman" pitchFamily="18" charset="0"/>
                <a:cs typeface="Times New Roman" pitchFamily="18" charset="0"/>
              </a:rPr>
              <a:t>, </a:t>
            </a:r>
            <a:br>
              <a:rPr lang="vi-VN" sz="2400" dirty="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Quả </a:t>
            </a:r>
            <a:r>
              <a:rPr lang="vi-VN" sz="2400" dirty="0">
                <a:latin typeface="Times New Roman" pitchFamily="18" charset="0"/>
                <a:cs typeface="Times New Roman" pitchFamily="18" charset="0"/>
              </a:rPr>
              <a:t>thị thơm, cô Tấm rất </a:t>
            </a:r>
            <a:r>
              <a:rPr lang="vi-VN" sz="2400" dirty="0" smtClean="0">
                <a:latin typeface="Times New Roman" pitchFamily="18" charset="0"/>
                <a:cs typeface="Times New Roman" pitchFamily="18" charset="0"/>
              </a:rPr>
              <a:t>hiền</a:t>
            </a:r>
            <a:r>
              <a:rPr lang="en-US" sz="2400" dirty="0" smtClean="0">
                <a:latin typeface="Times New Roman" pitchFamily="18" charset="0"/>
                <a:cs typeface="Times New Roman" pitchFamily="18" charset="0"/>
              </a:rPr>
              <a:t>”</a:t>
            </a:r>
            <a:r>
              <a:rPr lang="vi-VN" sz="2400" dirty="0" smtClean="0">
                <a:latin typeface="Times New Roman" pitchFamily="18" charset="0"/>
                <a:cs typeface="Times New Roman" pitchFamily="18" charset="0"/>
              </a:rPr>
              <a:t>.</a:t>
            </a:r>
            <a:r>
              <a:rPr lang="vi-VN"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0" indent="0" algn="ctr">
              <a:buNone/>
            </a:pP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marL="0" indent="0">
              <a:buNone/>
            </a:pPr>
            <a:endParaRPr lang="en-US" sz="2400" dirty="0" smtClean="0"/>
          </a:p>
          <a:p>
            <a:pPr marL="0" indent="0">
              <a:buNone/>
            </a:pPr>
            <a:endParaRPr lang="vi-VN" sz="2400" dirty="0"/>
          </a:p>
          <a:p>
            <a:pPr marL="0" indent="0">
              <a:buNone/>
            </a:pPr>
            <a:endParaRPr lang="en-US" sz="2400" b="1" dirty="0">
              <a:latin typeface="Times New Roman" pitchFamily="18" charset="0"/>
              <a:cs typeface="Times New Roman" pitchFamily="18" charset="0"/>
            </a:endParaRPr>
          </a:p>
        </p:txBody>
      </p:sp>
      <p:pic>
        <p:nvPicPr>
          <p:cNvPr id="4" name="Picture 11" descr="CuoiTra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2287" y="1164584"/>
            <a:ext cx="4086225" cy="4268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054099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CHUYÊN ĐỀ SỐ 1: ĐƠN VỊ ĐO ĐỘ DÀI</a:t>
            </a:r>
            <a:endParaRPr lang="en-US" sz="3400" dirty="0"/>
          </a:p>
        </p:txBody>
      </p:sp>
      <p:sp>
        <p:nvSpPr>
          <p:cNvPr id="3" name="Content Placeholder 2"/>
          <p:cNvSpPr>
            <a:spLocks noGrp="1"/>
          </p:cNvSpPr>
          <p:nvPr>
            <p:ph idx="1"/>
          </p:nvPr>
        </p:nvSpPr>
        <p:spPr>
          <a:xfrm>
            <a:off x="457200" y="1700808"/>
            <a:ext cx="8229600" cy="4752528"/>
          </a:xfrm>
        </p:spPr>
        <p:txBody>
          <a:bodyPr>
            <a:normAutofit fontScale="92500" lnSpcReduction="10000"/>
          </a:bodyPr>
          <a:lstStyle/>
          <a:p>
            <a:pPr marL="0" indent="0">
              <a:buNone/>
            </a:pPr>
            <a:r>
              <a:rPr lang="en-US" sz="2600" b="1" dirty="0" smtClean="0">
                <a:latin typeface="Times New Roman" pitchFamily="18" charset="0"/>
                <a:cs typeface="Times New Roman" pitchFamily="18" charset="0"/>
              </a:rPr>
              <a:t>1. </a:t>
            </a:r>
            <a:r>
              <a:rPr lang="en-US" sz="2600" b="1" dirty="0" err="1" smtClean="0">
                <a:latin typeface="Times New Roman" pitchFamily="18" charset="0"/>
                <a:cs typeface="Times New Roman" pitchFamily="18" charset="0"/>
              </a:rPr>
              <a:t>Nội</a:t>
            </a:r>
            <a:r>
              <a:rPr lang="en-US" sz="2600" b="1" dirty="0" smtClean="0">
                <a:latin typeface="Times New Roman" pitchFamily="18" charset="0"/>
                <a:cs typeface="Times New Roman" pitchFamily="18" charset="0"/>
              </a:rPr>
              <a:t> dung </a:t>
            </a:r>
            <a:r>
              <a:rPr lang="en-US" sz="2600" b="1" dirty="0" err="1" smtClean="0">
                <a:latin typeface="Times New Roman" pitchFamily="18" charset="0"/>
                <a:cs typeface="Times New Roman" pitchFamily="18" charset="0"/>
              </a:rPr>
              <a:t>sinh</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hoạt</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chủ</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đề</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số</a:t>
            </a:r>
            <a:r>
              <a:rPr lang="en-US" sz="2600" b="1" dirty="0" smtClean="0">
                <a:latin typeface="Times New Roman" pitchFamily="18" charset="0"/>
                <a:cs typeface="Times New Roman" pitchFamily="18" charset="0"/>
              </a:rPr>
              <a:t> 02: </a:t>
            </a:r>
          </a:p>
          <a:p>
            <a:pPr marL="0" indent="0">
              <a:buNone/>
            </a:pPr>
            <a:r>
              <a:rPr lang="en-US" sz="2600" dirty="0" smtClean="0">
                <a:latin typeface="Times New Roman" pitchFamily="18" charset="0"/>
                <a:cs typeface="Times New Roman" pitchFamily="18" charset="0"/>
              </a:rPr>
              <a:t>“</a:t>
            </a:r>
            <a:r>
              <a:rPr lang="en-US" sz="2600" dirty="0" err="1" smtClean="0">
                <a:latin typeface="Times New Roman" pitchFamily="18" charset="0"/>
                <a:cs typeface="Times New Roman" pitchFamily="18" charset="0"/>
              </a:rPr>
              <a:t>Phương</a:t>
            </a:r>
            <a:r>
              <a:rPr lang="en-US" sz="2600" dirty="0" smtClean="0">
                <a:latin typeface="Times New Roman" pitchFamily="18" charset="0"/>
                <a:cs typeface="Times New Roman" pitchFamily="18" charset="0"/>
              </a:rPr>
              <a:t> </a:t>
            </a:r>
            <a:r>
              <a:rPr lang="en-US" sz="2600" dirty="0" err="1">
                <a:latin typeface="Times New Roman" pitchFamily="18" charset="0"/>
                <a:cs typeface="Times New Roman" pitchFamily="18" charset="0"/>
              </a:rPr>
              <a:t>pháp</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giải</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bài</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tập</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Vật</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lý</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dạng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định</a:t>
            </a:r>
            <a:r>
              <a:rPr lang="en-US" sz="2600" dirty="0">
                <a:latin typeface="Times New Roman" pitchFamily="18" charset="0"/>
                <a:cs typeface="Times New Roman" pitchFamily="18" charset="0"/>
              </a:rPr>
              <a:t> </a:t>
            </a:r>
            <a:r>
              <a:rPr lang="en-US" sz="2600" dirty="0" err="1" smtClean="0">
                <a:latin typeface="Times New Roman" pitchFamily="18" charset="0"/>
                <a:cs typeface="Times New Roman" pitchFamily="18" charset="0"/>
              </a:rPr>
              <a:t>lượng</a:t>
            </a:r>
            <a:r>
              <a:rPr lang="en-US" sz="2600" dirty="0" smtClean="0">
                <a:latin typeface="Times New Roman" pitchFamily="18" charset="0"/>
                <a:cs typeface="Times New Roman" pitchFamily="18" charset="0"/>
              </a:rPr>
              <a:t>”.</a:t>
            </a:r>
          </a:p>
          <a:p>
            <a:pPr marL="0" indent="0">
              <a:buNone/>
            </a:pPr>
            <a:r>
              <a:rPr lang="en-US" sz="2600" b="1" dirty="0" smtClean="0">
                <a:latin typeface="Times New Roman" pitchFamily="18" charset="0"/>
                <a:cs typeface="Times New Roman" pitchFamily="18" charset="0"/>
              </a:rPr>
              <a:t>2. </a:t>
            </a:r>
            <a:r>
              <a:rPr lang="en-US" sz="2600" b="1" dirty="0" err="1" smtClean="0">
                <a:latin typeface="Times New Roman" pitchFamily="18" charset="0"/>
                <a:cs typeface="Times New Roman" pitchFamily="18" charset="0"/>
              </a:rPr>
              <a:t>Yêu</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cầu</a:t>
            </a:r>
            <a:r>
              <a:rPr lang="en-US" sz="2600" b="1" dirty="0" smtClean="0">
                <a:latin typeface="Times New Roman" pitchFamily="18" charset="0"/>
                <a:cs typeface="Times New Roman" pitchFamily="18" charset="0"/>
              </a:rPr>
              <a:t>: </a:t>
            </a:r>
          </a:p>
          <a:p>
            <a:pPr marL="0" indent="0">
              <a:buNone/>
            </a:pP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Cô</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giáo</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Phạm</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Thị</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Cúc</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lên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kế</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hoạch</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sinh</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hoạt</a:t>
            </a:r>
            <a:r>
              <a:rPr lang="en-US" sz="2600" dirty="0" smtClean="0">
                <a:latin typeface="Times New Roman" pitchFamily="18" charset="0"/>
                <a:cs typeface="Times New Roman" pitchFamily="18" charset="0"/>
              </a:rPr>
              <a:t>.</a:t>
            </a:r>
          </a:p>
          <a:p>
            <a:pPr marL="0" indent="0">
              <a:buNone/>
            </a:pP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Các</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tổ</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chuẩn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bị</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nội</a:t>
            </a:r>
            <a:r>
              <a:rPr lang="en-US" sz="2600" dirty="0" smtClean="0">
                <a:latin typeface="Times New Roman" pitchFamily="18" charset="0"/>
                <a:cs typeface="Times New Roman" pitchFamily="18" charset="0"/>
              </a:rPr>
              <a:t> dung </a:t>
            </a:r>
            <a:r>
              <a:rPr lang="en-US" sz="2600" dirty="0" err="1" smtClean="0">
                <a:latin typeface="Times New Roman" pitchFamily="18" charset="0"/>
                <a:cs typeface="Times New Roman" pitchFamily="18" charset="0"/>
              </a:rPr>
              <a:t>các</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bài</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tập</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định</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lượng</a:t>
            </a:r>
            <a:r>
              <a:rPr lang="en-US" sz="2600" dirty="0" smtClean="0">
                <a:latin typeface="Times New Roman" pitchFamily="18" charset="0"/>
                <a:cs typeface="Times New Roman" pitchFamily="18" charset="0"/>
              </a:rPr>
              <a:t>:</a:t>
            </a:r>
          </a:p>
          <a:p>
            <a:pPr marL="0" indent="0">
              <a:buNone/>
            </a:pP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Khối</a:t>
            </a:r>
            <a:r>
              <a:rPr lang="en-US" sz="2600" dirty="0" smtClean="0">
                <a:latin typeface="Times New Roman" pitchFamily="18" charset="0"/>
                <a:cs typeface="Times New Roman" pitchFamily="18" charset="0"/>
              </a:rPr>
              <a:t> 6</a:t>
            </a:r>
            <a:r>
              <a:rPr lang="en-US" sz="2600" dirty="0">
                <a:latin typeface="Times New Roman" pitchFamily="18" charset="0"/>
                <a:cs typeface="Times New Roman" pitchFamily="18" charset="0"/>
              </a:rPr>
              <a:t> + </a:t>
            </a:r>
            <a:r>
              <a:rPr lang="en-US" sz="2600" dirty="0" err="1">
                <a:latin typeface="Times New Roman" pitchFamily="18" charset="0"/>
                <a:cs typeface="Times New Roman" pitchFamily="18" charset="0"/>
              </a:rPr>
              <a:t>Khối</a:t>
            </a: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8: BT </a:t>
            </a:r>
            <a:r>
              <a:rPr lang="en-US" sz="2600" dirty="0" err="1" smtClean="0">
                <a:latin typeface="Times New Roman" pitchFamily="18" charset="0"/>
                <a:cs typeface="Times New Roman" pitchFamily="18" charset="0"/>
              </a:rPr>
              <a:t>Cơ</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học</a:t>
            </a:r>
            <a:r>
              <a:rPr lang="en-US" sz="2600" dirty="0" smtClean="0">
                <a:latin typeface="Times New Roman" pitchFamily="18" charset="0"/>
                <a:cs typeface="Times New Roman" pitchFamily="18" charset="0"/>
              </a:rPr>
              <a:t>; </a:t>
            </a:r>
          </a:p>
          <a:p>
            <a:pPr marL="0" indent="0">
              <a:buNone/>
            </a:pP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Khối</a:t>
            </a:r>
            <a:r>
              <a:rPr lang="en-US" sz="2600" dirty="0" smtClean="0">
                <a:latin typeface="Times New Roman" pitchFamily="18" charset="0"/>
                <a:cs typeface="Times New Roman" pitchFamily="18" charset="0"/>
              </a:rPr>
              <a:t> 7 + </a:t>
            </a:r>
            <a:r>
              <a:rPr lang="en-US" sz="2600" dirty="0" err="1" smtClean="0">
                <a:latin typeface="Times New Roman" pitchFamily="18" charset="0"/>
                <a:cs typeface="Times New Roman" pitchFamily="18" charset="0"/>
              </a:rPr>
              <a:t>Khối</a:t>
            </a:r>
            <a:r>
              <a:rPr lang="en-US" sz="2600" dirty="0" smtClean="0">
                <a:latin typeface="Times New Roman" pitchFamily="18" charset="0"/>
                <a:cs typeface="Times New Roman" pitchFamily="18" charset="0"/>
              </a:rPr>
              <a:t> 9: BT </a:t>
            </a:r>
            <a:r>
              <a:rPr lang="en-US" sz="2600" dirty="0" err="1" smtClean="0">
                <a:latin typeface="Times New Roman" pitchFamily="18" charset="0"/>
                <a:cs typeface="Times New Roman" pitchFamily="18" charset="0"/>
              </a:rPr>
              <a:t>Quang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học</a:t>
            </a:r>
            <a:r>
              <a:rPr lang="en-US" sz="2600" dirty="0" smtClean="0">
                <a:latin typeface="Times New Roman" pitchFamily="18" charset="0"/>
                <a:cs typeface="Times New Roman" pitchFamily="18" charset="0"/>
              </a:rPr>
              <a:t>.</a:t>
            </a:r>
            <a:r>
              <a:rPr lang="en-US" sz="2600" dirty="0">
                <a:latin typeface="Times New Roman" pitchFamily="18" charset="0"/>
                <a:cs typeface="Times New Roman" pitchFamily="18" charset="0"/>
              </a:rPr>
              <a:t>	</a:t>
            </a:r>
            <a:endParaRPr lang="en-US" sz="2600" dirty="0" smtClean="0">
              <a:latin typeface="Times New Roman" pitchFamily="18" charset="0"/>
              <a:cs typeface="Times New Roman" pitchFamily="18" charset="0"/>
            </a:endParaRPr>
          </a:p>
          <a:p>
            <a:pPr marL="0" indent="0">
              <a:buNone/>
            </a:pP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Các</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thầy</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cô</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giáo</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phụ</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trách</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các</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tổ</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hướng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dẫn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các</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thành</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viên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xây</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dựng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các</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dạng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bài</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tập</a:t>
            </a:r>
            <a:endParaRPr lang="en-US" sz="2600" dirty="0" smtClean="0">
              <a:latin typeface="Times New Roman" pitchFamily="18" charset="0"/>
              <a:cs typeface="Times New Roman" pitchFamily="18" charset="0"/>
            </a:endParaRPr>
          </a:p>
          <a:p>
            <a:pPr marL="0" indent="0">
              <a:buNone/>
            </a:pP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Thầy</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Trần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Văn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Tương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hỗ</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trợ</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phần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kỹ</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thuật</a:t>
            </a:r>
            <a:r>
              <a:rPr lang="en-US" sz="2600" dirty="0" smtClean="0">
                <a:latin typeface="Times New Roman" pitchFamily="18" charset="0"/>
                <a:cs typeface="Times New Roman" pitchFamily="18" charset="0"/>
              </a:rPr>
              <a:t> tin </a:t>
            </a:r>
            <a:r>
              <a:rPr lang="en-US" sz="2600" dirty="0" err="1" smtClean="0">
                <a:latin typeface="Times New Roman" pitchFamily="18" charset="0"/>
                <a:cs typeface="Times New Roman" pitchFamily="18" charset="0"/>
              </a:rPr>
              <a:t>học</a:t>
            </a:r>
            <a:endParaRPr lang="en-US" sz="2600" dirty="0" smtClean="0">
              <a:latin typeface="Times New Roman" pitchFamily="18" charset="0"/>
              <a:cs typeface="Times New Roman" pitchFamily="18" charset="0"/>
            </a:endParaRPr>
          </a:p>
          <a:p>
            <a:pPr marL="0" indent="0">
              <a:buNone/>
            </a:pPr>
            <a:r>
              <a:rPr lang="en-US" sz="2600" b="1" dirty="0" smtClean="0">
                <a:latin typeface="Times New Roman" pitchFamily="18" charset="0"/>
                <a:cs typeface="Times New Roman" pitchFamily="18" charset="0"/>
              </a:rPr>
              <a:t>3. </a:t>
            </a:r>
            <a:r>
              <a:rPr lang="en-US" sz="2600" b="1" dirty="0" err="1" smtClean="0">
                <a:latin typeface="Times New Roman" pitchFamily="18" charset="0"/>
                <a:cs typeface="Times New Roman" pitchFamily="18" charset="0"/>
              </a:rPr>
              <a:t>Thời</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gian</a:t>
            </a:r>
            <a:r>
              <a:rPr lang="en-US" sz="2600" b="1"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15 </a:t>
            </a:r>
            <a:r>
              <a:rPr lang="en-US" sz="2600" dirty="0" err="1" smtClean="0">
                <a:latin typeface="Times New Roman" pitchFamily="18" charset="0"/>
                <a:cs typeface="Times New Roman" pitchFamily="18" charset="0"/>
              </a:rPr>
              <a:t>giờ</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ngày</a:t>
            </a:r>
            <a:r>
              <a:rPr lang="en-US" sz="2600" dirty="0" smtClean="0">
                <a:latin typeface="Times New Roman" pitchFamily="18" charset="0"/>
                <a:cs typeface="Times New Roman" pitchFamily="18" charset="0"/>
              </a:rPr>
              <a:t> 29 </a:t>
            </a:r>
            <a:r>
              <a:rPr lang="en-US" sz="2600" dirty="0" err="1" smtClean="0">
                <a:latin typeface="Times New Roman" pitchFamily="18" charset="0"/>
                <a:cs typeface="Times New Roman" pitchFamily="18" charset="0"/>
              </a:rPr>
              <a:t>tháng</a:t>
            </a:r>
            <a:r>
              <a:rPr lang="en-US" sz="2600" dirty="0" smtClean="0">
                <a:latin typeface="Times New Roman" pitchFamily="18" charset="0"/>
                <a:cs typeface="Times New Roman" pitchFamily="18" charset="0"/>
              </a:rPr>
              <a:t> 11 </a:t>
            </a:r>
            <a:r>
              <a:rPr lang="en-US" sz="2600" dirty="0" err="1" smtClean="0">
                <a:latin typeface="Times New Roman" pitchFamily="18" charset="0"/>
                <a:cs typeface="Times New Roman" pitchFamily="18" charset="0"/>
              </a:rPr>
              <a:t>năm</a:t>
            </a:r>
            <a:r>
              <a:rPr lang="en-US" sz="2600" dirty="0" smtClean="0">
                <a:latin typeface="Times New Roman" pitchFamily="18" charset="0"/>
                <a:cs typeface="Times New Roman" pitchFamily="18" charset="0"/>
              </a:rPr>
              <a:t> 2018.</a:t>
            </a:r>
          </a:p>
          <a:p>
            <a:pPr marL="0" indent="0">
              <a:buNone/>
            </a:pPr>
            <a:endParaRPr lang="en-US" dirty="0"/>
          </a:p>
        </p:txBody>
      </p:sp>
      <p:pic>
        <p:nvPicPr>
          <p:cNvPr id="4" name="Picture 11" descr="CuoiTra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72287" y="1164584"/>
            <a:ext cx="4086225" cy="4268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71423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ực tế về sự di chuyển của hệ mặt trời."/>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32384" y="1026274"/>
            <a:ext cx="1949202" cy="1720230"/>
          </a:xfrm>
          <a:prstGeom prst="rect">
            <a:avLst/>
          </a:prstGeom>
          <a:noFill/>
          <a:ln>
            <a:noFill/>
          </a:ln>
        </p:spPr>
      </p:pic>
      <p:sp>
        <p:nvSpPr>
          <p:cNvPr id="2" name="Title 1"/>
          <p:cNvSpPr>
            <a:spLocks noGrp="1"/>
          </p:cNvSpPr>
          <p:nvPr>
            <p:ph type="title"/>
          </p:nvPr>
        </p:nvSpPr>
        <p:spPr/>
        <p:txBody>
          <a:bodyPr>
            <a:normAutofit/>
          </a:bodyPr>
          <a:lstStyle/>
          <a:p>
            <a:r>
              <a:rPr lang="en-US" sz="34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CÁC THÀNH VIÊN CLB</a:t>
            </a:r>
            <a:endParaRPr lang="en-US" sz="34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709120"/>
          </a:xfrm>
        </p:spPr>
        <p:txBody>
          <a:bodyPr/>
          <a:lstStyle/>
          <a:p>
            <a:pPr marL="0" indent="0" algn="ctr">
              <a:buNone/>
            </a:pPr>
            <a:r>
              <a:rPr lang="en-US"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I. ĐỘI NIU TƠN</a:t>
            </a:r>
          </a:p>
          <a:p>
            <a:pPr marL="0" indent="0" algn="ctr">
              <a:buNone/>
            </a:pPr>
            <a:r>
              <a:rPr lang="en-US" sz="28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Phụ</a:t>
            </a:r>
            <a:r>
              <a:rPr lang="en-US" sz="2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28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trách</a:t>
            </a:r>
            <a:r>
              <a:rPr lang="en-US" sz="28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a:t>
            </a:r>
            <a:r>
              <a:rPr lang="en-US" sz="2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28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Cô</a:t>
            </a:r>
            <a:r>
              <a:rPr lang="en-US" sz="2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28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giáo</a:t>
            </a:r>
            <a:r>
              <a:rPr lang="en-US" sz="2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28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Hoàng</a:t>
            </a:r>
            <a:r>
              <a:rPr lang="en-US" sz="2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28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Thị</a:t>
            </a:r>
            <a:r>
              <a:rPr lang="en-US" sz="2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28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Thanh</a:t>
            </a:r>
            <a:r>
              <a:rPr lang="en-US" sz="2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28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Tuyền</a:t>
            </a:r>
            <a:endParaRPr lang="en-US" sz="2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336905608"/>
              </p:ext>
            </p:extLst>
          </p:nvPr>
        </p:nvGraphicFramePr>
        <p:xfrm>
          <a:off x="682549" y="2832935"/>
          <a:ext cx="7848871" cy="3672408"/>
        </p:xfrm>
        <a:graphic>
          <a:graphicData uri="http://schemas.openxmlformats.org/drawingml/2006/table">
            <a:tbl>
              <a:tblPr firstRow="1" bandRow="1">
                <a:tableStyleId>{5C22544A-7EE6-4342-B048-85BDC9FD1C3A}</a:tableStyleId>
              </a:tblPr>
              <a:tblGrid>
                <a:gridCol w="847725"/>
                <a:gridCol w="3323107"/>
                <a:gridCol w="1163670"/>
                <a:gridCol w="2514369"/>
              </a:tblGrid>
              <a:tr h="612068">
                <a:tc>
                  <a:txBody>
                    <a:bodyPr/>
                    <a:lstStyle/>
                    <a:p>
                      <a:pPr algn="ctr"/>
                      <a:r>
                        <a:rPr lang="en-US" sz="2400" dirty="0" smtClean="0">
                          <a:latin typeface="Times New Roman" pitchFamily="18" charset="0"/>
                          <a:cs typeface="Times New Roman" pitchFamily="18" charset="0"/>
                        </a:rPr>
                        <a:t>STT</a:t>
                      </a:r>
                      <a:endParaRPr lang="en-US" sz="2400" dirty="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Họ</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và</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tên</a:t>
                      </a:r>
                      <a:endParaRPr lang="en-US" sz="2400" dirty="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Lớp</a:t>
                      </a:r>
                      <a:endParaRPr lang="en-US" sz="2400" dirty="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Chức</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vụ</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trong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tổ</a:t>
                      </a:r>
                      <a:endParaRPr lang="en-US" sz="2400" dirty="0">
                        <a:latin typeface="Times New Roman" pitchFamily="18" charset="0"/>
                        <a:cs typeface="Times New Roman" pitchFamily="18" charset="0"/>
                      </a:endParaRPr>
                    </a:p>
                  </a:txBody>
                  <a:tcPr/>
                </a:tc>
              </a:tr>
              <a:tr h="612068">
                <a:tc>
                  <a:txBody>
                    <a:bodyPr/>
                    <a:lstStyle/>
                    <a:p>
                      <a:pPr algn="ctr"/>
                      <a:r>
                        <a:rPr lang="en-US" sz="2400" dirty="0" smtClean="0">
                          <a:latin typeface="Times New Roman" pitchFamily="18" charset="0"/>
                          <a:cs typeface="Times New Roman" pitchFamily="18" charset="0"/>
                        </a:rPr>
                        <a:t>1</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Huyền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Diệu</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9A1</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Đội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trưởng</a:t>
                      </a:r>
                      <a:endParaRPr lang="en-US" sz="2400" dirty="0">
                        <a:latin typeface="Times New Roman" pitchFamily="18" charset="0"/>
                        <a:cs typeface="Times New Roman" pitchFamily="18" charset="0"/>
                      </a:endParaRPr>
                    </a:p>
                  </a:txBody>
                  <a:tcPr/>
                </a:tc>
              </a:tr>
              <a:tr h="612068">
                <a:tc>
                  <a:txBody>
                    <a:bodyPr/>
                    <a:lstStyle/>
                    <a:p>
                      <a:pPr algn="ctr"/>
                      <a:r>
                        <a:rPr lang="en-US" sz="2400" dirty="0" smtClean="0">
                          <a:latin typeface="Times New Roman" pitchFamily="18" charset="0"/>
                          <a:cs typeface="Times New Roman" pitchFamily="18" charset="0"/>
                        </a:rPr>
                        <a:t>2</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Lý</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Mạnh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Cường</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8A1</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Thành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viên</a:t>
                      </a:r>
                      <a:endParaRPr lang="en-US" sz="2400" dirty="0">
                        <a:latin typeface="Times New Roman" pitchFamily="18" charset="0"/>
                        <a:cs typeface="Times New Roman" pitchFamily="18" charset="0"/>
                      </a:endParaRPr>
                    </a:p>
                  </a:txBody>
                  <a:tcPr/>
                </a:tc>
              </a:tr>
              <a:tr h="612068">
                <a:tc>
                  <a:txBody>
                    <a:bodyPr/>
                    <a:lstStyle/>
                    <a:p>
                      <a:pPr algn="ctr"/>
                      <a:r>
                        <a:rPr lang="en-US" sz="2400" dirty="0" smtClean="0">
                          <a:latin typeface="Times New Roman" pitchFamily="18" charset="0"/>
                          <a:cs typeface="Times New Roman" pitchFamily="18" charset="0"/>
                        </a:rPr>
                        <a:t>3</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Hoàng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Vân</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8A2</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Thành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viên</a:t>
                      </a:r>
                      <a:endParaRPr lang="en-US" sz="2400" dirty="0">
                        <a:latin typeface="Times New Roman" pitchFamily="18" charset="0"/>
                        <a:cs typeface="Times New Roman" pitchFamily="18" charset="0"/>
                      </a:endParaRPr>
                    </a:p>
                  </a:txBody>
                  <a:tcPr/>
                </a:tc>
              </a:tr>
              <a:tr h="612068">
                <a:tc>
                  <a:txBody>
                    <a:bodyPr/>
                    <a:lstStyle/>
                    <a:p>
                      <a:pPr algn="ctr"/>
                      <a:r>
                        <a:rPr lang="en-US" sz="2400" dirty="0" smtClean="0">
                          <a:latin typeface="Times New Roman" pitchFamily="18" charset="0"/>
                          <a:cs typeface="Times New Roman" pitchFamily="18" charset="0"/>
                        </a:rPr>
                        <a:t>4</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Hà</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Hữu</a:t>
                      </a:r>
                      <a:r>
                        <a:rPr lang="en-US" sz="2400" baseline="0" dirty="0" smtClean="0">
                          <a:latin typeface="Times New Roman" pitchFamily="18" charset="0"/>
                          <a:cs typeface="Times New Roman" pitchFamily="18" charset="0"/>
                        </a:rPr>
                        <a:t> Cao </a:t>
                      </a:r>
                      <a:r>
                        <a:rPr lang="en-US" sz="2400" baseline="0" dirty="0" err="1" smtClean="0">
                          <a:latin typeface="Times New Roman" pitchFamily="18" charset="0"/>
                          <a:cs typeface="Times New Roman" pitchFamily="18" charset="0"/>
                        </a:rPr>
                        <a:t>Hoàng</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7A1</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Thành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viên</a:t>
                      </a:r>
                      <a:endParaRPr lang="en-US" sz="2400" dirty="0">
                        <a:latin typeface="Times New Roman" pitchFamily="18" charset="0"/>
                        <a:cs typeface="Times New Roman" pitchFamily="18" charset="0"/>
                      </a:endParaRPr>
                    </a:p>
                  </a:txBody>
                  <a:tcPr/>
                </a:tc>
              </a:tr>
              <a:tr h="612068">
                <a:tc>
                  <a:txBody>
                    <a:bodyPr/>
                    <a:lstStyle/>
                    <a:p>
                      <a:pPr algn="ctr"/>
                      <a:r>
                        <a:rPr lang="en-US" sz="2400" dirty="0" smtClean="0">
                          <a:latin typeface="Times New Roman" pitchFamily="18" charset="0"/>
                          <a:cs typeface="Times New Roman" pitchFamily="18" charset="0"/>
                        </a:rPr>
                        <a:t>5</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Trương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Việt</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Hồng</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6A2</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Thành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viên</a:t>
                      </a:r>
                      <a:endParaRPr lang="en-US" sz="24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79943647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Ã¬nh áº£nh cÃ³ liÃªn quan"/>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72222" y="772108"/>
            <a:ext cx="1760905" cy="1656184"/>
          </a:xfrm>
          <a:prstGeom prst="rect">
            <a:avLst/>
          </a:prstGeom>
          <a:noFill/>
          <a:ln>
            <a:noFill/>
          </a:ln>
        </p:spPr>
      </p:pic>
      <p:sp>
        <p:nvSpPr>
          <p:cNvPr id="2" name="Title 1"/>
          <p:cNvSpPr>
            <a:spLocks noGrp="1"/>
          </p:cNvSpPr>
          <p:nvPr>
            <p:ph type="title"/>
          </p:nvPr>
        </p:nvSpPr>
        <p:spPr/>
        <p:txBody>
          <a:bodyPr>
            <a:normAutofit/>
          </a:bodyPr>
          <a:lstStyle/>
          <a:p>
            <a:r>
              <a:rPr lang="en-US" sz="34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CÁC THÀNH VIÊN CLB</a:t>
            </a:r>
            <a:endParaRPr lang="en-US" sz="3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43449284"/>
              </p:ext>
            </p:extLst>
          </p:nvPr>
        </p:nvGraphicFramePr>
        <p:xfrm>
          <a:off x="634615" y="2782540"/>
          <a:ext cx="8228226" cy="3744420"/>
        </p:xfrm>
        <a:graphic>
          <a:graphicData uri="http://schemas.openxmlformats.org/drawingml/2006/table">
            <a:tbl>
              <a:tblPr firstRow="1" bandRow="1">
                <a:tableStyleId>{5C22544A-7EE6-4342-B048-85BDC9FD1C3A}</a:tableStyleId>
              </a:tblPr>
              <a:tblGrid>
                <a:gridCol w="921193"/>
                <a:gridCol w="3692081"/>
                <a:gridCol w="882677"/>
                <a:gridCol w="2732275"/>
              </a:tblGrid>
              <a:tr h="624070">
                <a:tc>
                  <a:txBody>
                    <a:bodyPr/>
                    <a:lstStyle/>
                    <a:p>
                      <a:pPr algn="ctr"/>
                      <a:r>
                        <a:rPr lang="en-US" sz="2400" dirty="0" smtClean="0">
                          <a:latin typeface="Times New Roman" pitchFamily="18" charset="0"/>
                          <a:cs typeface="Times New Roman" pitchFamily="18" charset="0"/>
                        </a:rPr>
                        <a:t>STT</a:t>
                      </a:r>
                      <a:endParaRPr lang="en-US" sz="2400" dirty="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Họ</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và</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tên</a:t>
                      </a:r>
                      <a:endParaRPr lang="en-US" sz="2400" dirty="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Lớp</a:t>
                      </a:r>
                      <a:endParaRPr lang="en-US" sz="2400" dirty="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Chức</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vụ</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trong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tổ</a:t>
                      </a:r>
                      <a:endParaRPr lang="en-US" sz="2400" dirty="0">
                        <a:latin typeface="Times New Roman" pitchFamily="18" charset="0"/>
                        <a:cs typeface="Times New Roman" pitchFamily="18" charset="0"/>
                      </a:endParaRPr>
                    </a:p>
                  </a:txBody>
                  <a:tcPr/>
                </a:tc>
              </a:tr>
              <a:tr h="624070">
                <a:tc>
                  <a:txBody>
                    <a:bodyPr/>
                    <a:lstStyle/>
                    <a:p>
                      <a:pPr algn="ctr"/>
                      <a:r>
                        <a:rPr lang="en-US" sz="2400" dirty="0" smtClean="0">
                          <a:latin typeface="Times New Roman" pitchFamily="18" charset="0"/>
                          <a:cs typeface="Times New Roman" pitchFamily="18" charset="0"/>
                        </a:rPr>
                        <a:t>1</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Lê</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Thị</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Thanh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Huyền</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8A1</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Đội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trưởng</a:t>
                      </a:r>
                      <a:endParaRPr lang="en-US" sz="2400" dirty="0">
                        <a:latin typeface="Times New Roman" pitchFamily="18" charset="0"/>
                        <a:cs typeface="Times New Roman" pitchFamily="18" charset="0"/>
                      </a:endParaRPr>
                    </a:p>
                  </a:txBody>
                  <a:tcPr/>
                </a:tc>
              </a:tr>
              <a:tr h="624070">
                <a:tc>
                  <a:txBody>
                    <a:bodyPr/>
                    <a:lstStyle/>
                    <a:p>
                      <a:pPr algn="ctr"/>
                      <a:r>
                        <a:rPr lang="en-US" sz="2400" dirty="0" smtClean="0">
                          <a:latin typeface="Times New Roman" pitchFamily="18" charset="0"/>
                          <a:cs typeface="Times New Roman" pitchFamily="18" charset="0"/>
                        </a:rPr>
                        <a:t>2</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Vi </a:t>
                      </a:r>
                      <a:r>
                        <a:rPr lang="en-US" sz="2400" dirty="0" err="1" smtClean="0">
                          <a:latin typeface="Times New Roman" pitchFamily="18" charset="0"/>
                          <a:cs typeface="Times New Roman" pitchFamily="18" charset="0"/>
                        </a:rPr>
                        <a:t>Văn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Trung</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9A1</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Thành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viên</a:t>
                      </a:r>
                      <a:endParaRPr lang="en-US" sz="2400" dirty="0">
                        <a:latin typeface="Times New Roman" pitchFamily="18" charset="0"/>
                        <a:cs typeface="Times New Roman" pitchFamily="18" charset="0"/>
                      </a:endParaRPr>
                    </a:p>
                  </a:txBody>
                  <a:tcPr/>
                </a:tc>
              </a:tr>
              <a:tr h="624070">
                <a:tc>
                  <a:txBody>
                    <a:bodyPr/>
                    <a:lstStyle/>
                    <a:p>
                      <a:pPr algn="ctr"/>
                      <a:r>
                        <a:rPr lang="en-US" sz="2400" dirty="0" smtClean="0">
                          <a:latin typeface="Times New Roman" pitchFamily="18" charset="0"/>
                          <a:cs typeface="Times New Roman" pitchFamily="18" charset="0"/>
                        </a:rPr>
                        <a:t>3</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Hoàng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Lương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Phương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Thảo</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7A1</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Thành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viên</a:t>
                      </a:r>
                      <a:endParaRPr lang="en-US" sz="2400" dirty="0">
                        <a:latin typeface="Times New Roman" pitchFamily="18" charset="0"/>
                        <a:cs typeface="Times New Roman" pitchFamily="18" charset="0"/>
                      </a:endParaRPr>
                    </a:p>
                  </a:txBody>
                  <a:tcPr/>
                </a:tc>
              </a:tr>
              <a:tr h="624070">
                <a:tc>
                  <a:txBody>
                    <a:bodyPr/>
                    <a:lstStyle/>
                    <a:p>
                      <a:pPr algn="ctr"/>
                      <a:r>
                        <a:rPr lang="en-US" sz="2400" dirty="0" smtClean="0">
                          <a:latin typeface="Times New Roman" pitchFamily="18" charset="0"/>
                          <a:cs typeface="Times New Roman" pitchFamily="18" charset="0"/>
                        </a:rPr>
                        <a:t>4</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Lê</a:t>
                      </a:r>
                      <a:r>
                        <a:rPr lang="en-US" sz="2400" baseline="0" dirty="0" smtClean="0">
                          <a:latin typeface="Times New Roman" pitchFamily="18" charset="0"/>
                          <a:cs typeface="Times New Roman" pitchFamily="18" charset="0"/>
                        </a:rPr>
                        <a:t> Minh</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7A1</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Thành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viên</a:t>
                      </a:r>
                      <a:endParaRPr lang="en-US" sz="2400" dirty="0">
                        <a:latin typeface="Times New Roman" pitchFamily="18" charset="0"/>
                        <a:cs typeface="Times New Roman" pitchFamily="18" charset="0"/>
                      </a:endParaRPr>
                    </a:p>
                  </a:txBody>
                  <a:tcPr/>
                </a:tc>
              </a:tr>
              <a:tr h="624070">
                <a:tc>
                  <a:txBody>
                    <a:bodyPr/>
                    <a:lstStyle/>
                    <a:p>
                      <a:pPr algn="ctr"/>
                      <a:r>
                        <a:rPr lang="en-US" sz="2400" dirty="0" smtClean="0">
                          <a:latin typeface="Times New Roman" pitchFamily="18" charset="0"/>
                          <a:cs typeface="Times New Roman" pitchFamily="18" charset="0"/>
                        </a:rPr>
                        <a:t>5</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Nguyễn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Đình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Tuấn</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6A2</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Thành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viên</a:t>
                      </a:r>
                      <a:endParaRPr lang="en-US" sz="2400" dirty="0">
                        <a:latin typeface="Times New Roman" pitchFamily="18" charset="0"/>
                        <a:cs typeface="Times New Roman" pitchFamily="18" charset="0"/>
                      </a:endParaRPr>
                    </a:p>
                  </a:txBody>
                  <a:tcPr/>
                </a:tc>
              </a:tr>
            </a:tbl>
          </a:graphicData>
        </a:graphic>
      </p:graphicFrame>
      <p:sp>
        <p:nvSpPr>
          <p:cNvPr id="4" name="Content Placeholder 2"/>
          <p:cNvSpPr txBox="1">
            <a:spLocks/>
          </p:cNvSpPr>
          <p:nvPr/>
        </p:nvSpPr>
        <p:spPr>
          <a:xfrm>
            <a:off x="457200" y="1600200"/>
            <a:ext cx="8229600" cy="492514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II. ĐỘI MẶT TRỜI</a:t>
            </a:r>
          </a:p>
          <a:p>
            <a:pPr marL="0" indent="0" algn="ctr">
              <a:buNone/>
            </a:pPr>
            <a:r>
              <a:rPr lang="en-US" sz="2800" b="1" dirty="0" err="1">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Phụ</a:t>
            </a:r>
            <a:r>
              <a:rPr lang="en-US" sz="28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2800" b="1" dirty="0" err="1">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trách</a:t>
            </a:r>
            <a:r>
              <a:rPr lang="en-US" sz="28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28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Thầy</a:t>
            </a:r>
            <a:r>
              <a:rPr lang="en-US" sz="2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28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giáo</a:t>
            </a:r>
            <a:r>
              <a:rPr lang="en-US" sz="2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28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Hồ</a:t>
            </a:r>
            <a:r>
              <a:rPr lang="en-US" sz="2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28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Đức</a:t>
            </a:r>
            <a:r>
              <a:rPr lang="en-US" sz="2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28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Hoạt</a:t>
            </a:r>
            <a:endParaRPr lang="en-US" sz="28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endParaRPr>
          </a:p>
          <a:p>
            <a:pPr marL="0" indent="0" algn="ctr">
              <a:buFont typeface="Arial" pitchFamily="34" charset="0"/>
              <a:buNone/>
            </a:pPr>
            <a:endParaRPr lang="en-US"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endParaRPr>
          </a:p>
          <a:p>
            <a:pPr marL="0" indent="0" algn="ctr">
              <a:buFont typeface="Arial" pitchFamily="34" charset="0"/>
              <a:buNone/>
            </a:pPr>
            <a:endParaRPr lang="en-US"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07344036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s://upload.wikimedia.org/wikipedia/commons/2/2a/Nh-pluto-in-true-color_2x_JPEG-edit-frame.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35896" y="1124744"/>
            <a:ext cx="1944216" cy="1800200"/>
          </a:xfrm>
          <a:prstGeom prst="rect">
            <a:avLst/>
          </a:prstGeom>
          <a:noFill/>
          <a:ln>
            <a:noFill/>
          </a:ln>
        </p:spPr>
      </p:pic>
      <p:sp>
        <p:nvSpPr>
          <p:cNvPr id="2" name="Title 1"/>
          <p:cNvSpPr>
            <a:spLocks noGrp="1"/>
          </p:cNvSpPr>
          <p:nvPr>
            <p:ph type="title"/>
          </p:nvPr>
        </p:nvSpPr>
        <p:spPr/>
        <p:txBody>
          <a:bodyPr/>
          <a:lstStyle/>
          <a:p>
            <a:r>
              <a:rPr lang="en-US"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CÁC THÀNH VIÊN CLB</a:t>
            </a:r>
            <a:endParaRPr lang="en-US" dirty="0"/>
          </a:p>
        </p:txBody>
      </p:sp>
      <p:sp>
        <p:nvSpPr>
          <p:cNvPr id="3" name="Content Placeholder 2"/>
          <p:cNvSpPr>
            <a:spLocks noGrp="1"/>
          </p:cNvSpPr>
          <p:nvPr>
            <p:ph idx="1"/>
          </p:nvPr>
        </p:nvSpPr>
        <p:spPr/>
        <p:txBody>
          <a:bodyPr/>
          <a:lstStyle/>
          <a:p>
            <a:pPr marL="0" indent="0" algn="ctr">
              <a:buNone/>
            </a:pPr>
            <a:r>
              <a:rPr lang="en-US"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III. </a:t>
            </a:r>
            <a:r>
              <a:rPr lang="en-US"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ĐỘI </a:t>
            </a:r>
            <a:r>
              <a:rPr lang="en-US"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SAO DIÊM VƯƠNG</a:t>
            </a:r>
          </a:p>
          <a:p>
            <a:pPr marL="0" indent="0" algn="ctr">
              <a:buNone/>
            </a:pPr>
            <a:r>
              <a:rPr lang="en-US" sz="2800" b="1" dirty="0" err="1">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Phụ</a:t>
            </a:r>
            <a:r>
              <a:rPr lang="en-US" sz="28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2800" b="1" dirty="0" err="1">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trách</a:t>
            </a:r>
            <a:r>
              <a:rPr lang="en-US" sz="28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2800" b="1" dirty="0" err="1">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Thầy</a:t>
            </a:r>
            <a:r>
              <a:rPr lang="en-US" sz="28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28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giáo</a:t>
            </a:r>
            <a:r>
              <a:rPr lang="en-US" sz="2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2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Mai </a:t>
            </a:r>
            <a:r>
              <a:rPr lang="en-US" sz="28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Văn</a:t>
            </a:r>
            <a:r>
              <a:rPr lang="en-US" sz="2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28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hưng</a:t>
            </a:r>
            <a:endParaRPr lang="en-US" sz="28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endParaRPr>
          </a:p>
          <a:p>
            <a:pPr marL="0" indent="0" algn="ctr">
              <a:buNone/>
            </a:pPr>
            <a:endParaRPr lang="en-US"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endParaRP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22940720"/>
              </p:ext>
            </p:extLst>
          </p:nvPr>
        </p:nvGraphicFramePr>
        <p:xfrm>
          <a:off x="683568" y="2996952"/>
          <a:ext cx="8064896" cy="3384378"/>
        </p:xfrm>
        <a:graphic>
          <a:graphicData uri="http://schemas.openxmlformats.org/drawingml/2006/table">
            <a:tbl>
              <a:tblPr firstRow="1" bandRow="1">
                <a:tableStyleId>{5C22544A-7EE6-4342-B048-85BDC9FD1C3A}</a:tableStyleId>
              </a:tblPr>
              <a:tblGrid>
                <a:gridCol w="863105"/>
                <a:gridCol w="3814786"/>
                <a:gridCol w="827019"/>
                <a:gridCol w="2559986"/>
              </a:tblGrid>
              <a:tr h="564063">
                <a:tc>
                  <a:txBody>
                    <a:bodyPr/>
                    <a:lstStyle/>
                    <a:p>
                      <a:pPr algn="ctr"/>
                      <a:r>
                        <a:rPr lang="en-US" sz="2400" dirty="0" smtClean="0">
                          <a:latin typeface="Times New Roman" pitchFamily="18" charset="0"/>
                          <a:cs typeface="Times New Roman" pitchFamily="18" charset="0"/>
                        </a:rPr>
                        <a:t>STT</a:t>
                      </a:r>
                      <a:endParaRPr lang="en-US" sz="2400" dirty="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Họ</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và</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tên</a:t>
                      </a:r>
                      <a:endParaRPr lang="en-US" sz="2400" dirty="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Lớp</a:t>
                      </a:r>
                      <a:endParaRPr lang="en-US" sz="2400" dirty="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Chức</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vụ</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trong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tổ</a:t>
                      </a:r>
                      <a:endParaRPr lang="en-US" sz="2400" dirty="0">
                        <a:latin typeface="Times New Roman" pitchFamily="18" charset="0"/>
                        <a:cs typeface="Times New Roman" pitchFamily="18" charset="0"/>
                      </a:endParaRPr>
                    </a:p>
                  </a:txBody>
                  <a:tcPr/>
                </a:tc>
              </a:tr>
              <a:tr h="564063">
                <a:tc>
                  <a:txBody>
                    <a:bodyPr/>
                    <a:lstStyle/>
                    <a:p>
                      <a:pPr algn="ctr"/>
                      <a:r>
                        <a:rPr lang="en-US" sz="2400" dirty="0" smtClean="0">
                          <a:latin typeface="Times New Roman" pitchFamily="18" charset="0"/>
                          <a:cs typeface="Times New Roman" pitchFamily="18" charset="0"/>
                        </a:rPr>
                        <a:t>1</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Nghiêm</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Xuân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Quốc</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Anh</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9A1</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Đội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trưởng</a:t>
                      </a:r>
                      <a:endParaRPr lang="en-US" sz="2400" dirty="0">
                        <a:latin typeface="Times New Roman" pitchFamily="18" charset="0"/>
                        <a:cs typeface="Times New Roman" pitchFamily="18" charset="0"/>
                      </a:endParaRPr>
                    </a:p>
                  </a:txBody>
                  <a:tcPr/>
                </a:tc>
              </a:tr>
              <a:tr h="564063">
                <a:tc>
                  <a:txBody>
                    <a:bodyPr/>
                    <a:lstStyle/>
                    <a:p>
                      <a:pPr algn="ctr"/>
                      <a:r>
                        <a:rPr lang="en-US" sz="2400" dirty="0" smtClean="0">
                          <a:latin typeface="Times New Roman" pitchFamily="18" charset="0"/>
                          <a:cs typeface="Times New Roman" pitchFamily="18" charset="0"/>
                        </a:rPr>
                        <a:t>2</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Nông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Nguyên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Vỹ</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9A1</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Thành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viên</a:t>
                      </a:r>
                      <a:endParaRPr lang="en-US" sz="2400" dirty="0">
                        <a:latin typeface="Times New Roman" pitchFamily="18" charset="0"/>
                        <a:cs typeface="Times New Roman" pitchFamily="18" charset="0"/>
                      </a:endParaRPr>
                    </a:p>
                  </a:txBody>
                  <a:tcPr/>
                </a:tc>
              </a:tr>
              <a:tr h="564063">
                <a:tc>
                  <a:txBody>
                    <a:bodyPr/>
                    <a:lstStyle/>
                    <a:p>
                      <a:pPr algn="ctr"/>
                      <a:r>
                        <a:rPr lang="en-US" sz="2400" dirty="0" smtClean="0">
                          <a:latin typeface="Times New Roman" pitchFamily="18" charset="0"/>
                          <a:cs typeface="Times New Roman" pitchFamily="18" charset="0"/>
                        </a:rPr>
                        <a:t>3</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Vi</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Thị</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Vân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Hà</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8A1</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Thành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viên</a:t>
                      </a:r>
                      <a:endParaRPr lang="en-US" sz="2400" dirty="0">
                        <a:latin typeface="Times New Roman" pitchFamily="18" charset="0"/>
                        <a:cs typeface="Times New Roman" pitchFamily="18" charset="0"/>
                      </a:endParaRPr>
                    </a:p>
                  </a:txBody>
                  <a:tcPr/>
                </a:tc>
              </a:tr>
              <a:tr h="564063">
                <a:tc>
                  <a:txBody>
                    <a:bodyPr/>
                    <a:lstStyle/>
                    <a:p>
                      <a:pPr algn="ctr"/>
                      <a:r>
                        <a:rPr lang="en-US" sz="2400" dirty="0" smtClean="0">
                          <a:latin typeface="Times New Roman" pitchFamily="18" charset="0"/>
                          <a:cs typeface="Times New Roman" pitchFamily="18" charset="0"/>
                        </a:rPr>
                        <a:t>4</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Hà</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Tuấn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Vinh</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7A1</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Thành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viên</a:t>
                      </a:r>
                      <a:endParaRPr lang="en-US" sz="2400" dirty="0">
                        <a:latin typeface="Times New Roman" pitchFamily="18" charset="0"/>
                        <a:cs typeface="Times New Roman" pitchFamily="18" charset="0"/>
                      </a:endParaRPr>
                    </a:p>
                  </a:txBody>
                  <a:tcPr/>
                </a:tc>
              </a:tr>
              <a:tr h="564063">
                <a:tc>
                  <a:txBody>
                    <a:bodyPr/>
                    <a:lstStyle/>
                    <a:p>
                      <a:pPr algn="ctr"/>
                      <a:r>
                        <a:rPr lang="en-US" sz="2400" dirty="0" smtClean="0">
                          <a:latin typeface="Times New Roman" pitchFamily="18" charset="0"/>
                          <a:cs typeface="Times New Roman" pitchFamily="18" charset="0"/>
                        </a:rPr>
                        <a:t>5</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Trương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Nguyễn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Hiền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Anh</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6A2</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Thành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viên</a:t>
                      </a:r>
                      <a:endParaRPr lang="en-US" sz="24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34133354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Káº¿t quáº£ hÃ¬nh áº£nh cho THONG TIN Vá» SAO KIM"/>
          <p:cNvPicPr/>
          <p:nvPr/>
        </p:nvPicPr>
        <p:blipFill>
          <a:blip r:embed="rId2">
            <a:extLst>
              <a:ext uri="{28A0092B-C50C-407E-A947-70E740481C1C}">
                <a14:useLocalDpi xmlns:a14="http://schemas.microsoft.com/office/drawing/2010/main" val="0"/>
              </a:ext>
            </a:extLst>
          </a:blip>
          <a:srcRect/>
          <a:stretch>
            <a:fillRect/>
          </a:stretch>
        </p:blipFill>
        <p:spPr bwMode="auto">
          <a:xfrm>
            <a:off x="3779912" y="1196752"/>
            <a:ext cx="1626870" cy="1626870"/>
          </a:xfrm>
          <a:prstGeom prst="rect">
            <a:avLst/>
          </a:prstGeom>
          <a:noFill/>
          <a:ln>
            <a:noFill/>
          </a:ln>
        </p:spPr>
      </p:pic>
      <p:sp>
        <p:nvSpPr>
          <p:cNvPr id="2" name="Title 1"/>
          <p:cNvSpPr>
            <a:spLocks noGrp="1"/>
          </p:cNvSpPr>
          <p:nvPr>
            <p:ph type="title"/>
          </p:nvPr>
        </p:nvSpPr>
        <p:spPr/>
        <p:txBody>
          <a:bodyPr/>
          <a:lstStyle/>
          <a:p>
            <a:r>
              <a:rPr lang="en-US"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CÁC THÀNH VIÊN CLB</a:t>
            </a:r>
            <a:endParaRPr lang="en-US" dirty="0"/>
          </a:p>
        </p:txBody>
      </p:sp>
      <p:sp>
        <p:nvSpPr>
          <p:cNvPr id="3" name="Content Placeholder 2"/>
          <p:cNvSpPr>
            <a:spLocks noGrp="1"/>
          </p:cNvSpPr>
          <p:nvPr>
            <p:ph idx="1"/>
          </p:nvPr>
        </p:nvSpPr>
        <p:spPr/>
        <p:txBody>
          <a:bodyPr/>
          <a:lstStyle/>
          <a:p>
            <a:pPr marL="0" indent="0" algn="ctr">
              <a:buNone/>
            </a:pPr>
            <a:r>
              <a:rPr lang="en-US"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IV. </a:t>
            </a:r>
            <a:r>
              <a:rPr lang="en-US"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ĐỘI </a:t>
            </a:r>
            <a:r>
              <a:rPr lang="en-US"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SAO KIM</a:t>
            </a:r>
          </a:p>
          <a:p>
            <a:pPr marL="0" indent="0" algn="ctr">
              <a:buNone/>
            </a:pPr>
            <a:r>
              <a:rPr lang="en-US" sz="2800" b="1" dirty="0" err="1">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Phụ</a:t>
            </a:r>
            <a:r>
              <a:rPr lang="en-US" sz="28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2800" b="1" dirty="0" err="1">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trách</a:t>
            </a:r>
            <a:r>
              <a:rPr lang="en-US" sz="28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2800" b="1" dirty="0" err="1">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Thầy</a:t>
            </a:r>
            <a:r>
              <a:rPr lang="en-US" sz="28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28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giáo</a:t>
            </a:r>
            <a:r>
              <a:rPr lang="en-US" sz="2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28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Trần</a:t>
            </a:r>
            <a:r>
              <a:rPr lang="en-US" sz="2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28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Văn</a:t>
            </a:r>
            <a:r>
              <a:rPr lang="en-US" sz="2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2800" b="1" dirty="0" err="1">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T</a:t>
            </a:r>
            <a:r>
              <a:rPr lang="en-US" sz="28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ương</a:t>
            </a:r>
            <a:endParaRPr lang="en-US" sz="28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endParaRPr>
          </a:p>
          <a:p>
            <a:pPr marL="0" indent="0" algn="ctr">
              <a:buNone/>
            </a:pPr>
            <a:endParaRPr lang="en-US"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endParaRPr>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921236792"/>
              </p:ext>
            </p:extLst>
          </p:nvPr>
        </p:nvGraphicFramePr>
        <p:xfrm>
          <a:off x="755576" y="2852936"/>
          <a:ext cx="7848872" cy="3240360"/>
        </p:xfrm>
        <a:graphic>
          <a:graphicData uri="http://schemas.openxmlformats.org/drawingml/2006/table">
            <a:tbl>
              <a:tblPr firstRow="1" bandRow="1">
                <a:tableStyleId>{5C22544A-7EE6-4342-B048-85BDC9FD1C3A}</a:tableStyleId>
              </a:tblPr>
              <a:tblGrid>
                <a:gridCol w="865489"/>
                <a:gridCol w="3587024"/>
                <a:gridCol w="829303"/>
                <a:gridCol w="2567056"/>
              </a:tblGrid>
              <a:tr h="540060">
                <a:tc>
                  <a:txBody>
                    <a:bodyPr/>
                    <a:lstStyle/>
                    <a:p>
                      <a:pPr algn="ctr"/>
                      <a:r>
                        <a:rPr lang="en-US" sz="2400" dirty="0" smtClean="0">
                          <a:latin typeface="Times New Roman" pitchFamily="18" charset="0"/>
                          <a:cs typeface="Times New Roman" pitchFamily="18" charset="0"/>
                        </a:rPr>
                        <a:t>STT</a:t>
                      </a:r>
                      <a:endParaRPr lang="en-US" sz="2400" dirty="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Họ</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và</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tên</a:t>
                      </a:r>
                      <a:endParaRPr lang="en-US" sz="2400" dirty="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Lớp</a:t>
                      </a:r>
                      <a:endParaRPr lang="en-US" sz="2400" dirty="0">
                        <a:latin typeface="Times New Roman" pitchFamily="18" charset="0"/>
                        <a:cs typeface="Times New Roman" pitchFamily="18" charset="0"/>
                      </a:endParaRPr>
                    </a:p>
                  </a:txBody>
                  <a:tcPr/>
                </a:tc>
                <a:tc>
                  <a:txBody>
                    <a:bodyPr/>
                    <a:lstStyle/>
                    <a:p>
                      <a:pPr algn="ctr"/>
                      <a:r>
                        <a:rPr lang="en-US" sz="2400" dirty="0" err="1" smtClean="0">
                          <a:latin typeface="Times New Roman" pitchFamily="18" charset="0"/>
                          <a:cs typeface="Times New Roman" pitchFamily="18" charset="0"/>
                        </a:rPr>
                        <a:t>Chức</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vụ</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trong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tổ</a:t>
                      </a:r>
                      <a:endParaRPr lang="en-US" sz="2400" dirty="0">
                        <a:latin typeface="Times New Roman" pitchFamily="18" charset="0"/>
                        <a:cs typeface="Times New Roman" pitchFamily="18" charset="0"/>
                      </a:endParaRPr>
                    </a:p>
                  </a:txBody>
                  <a:tcPr/>
                </a:tc>
              </a:tr>
              <a:tr h="540060">
                <a:tc>
                  <a:txBody>
                    <a:bodyPr/>
                    <a:lstStyle/>
                    <a:p>
                      <a:pPr algn="ctr"/>
                      <a:r>
                        <a:rPr lang="en-US" sz="2400" dirty="0" smtClean="0">
                          <a:latin typeface="Times New Roman" pitchFamily="18" charset="0"/>
                          <a:cs typeface="Times New Roman" pitchFamily="18" charset="0"/>
                        </a:rPr>
                        <a:t>1</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Hoàng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Thị</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Thanh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Hà</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9A1</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Đội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trưởng</a:t>
                      </a:r>
                      <a:endParaRPr lang="en-US" sz="2400" dirty="0">
                        <a:latin typeface="Times New Roman" pitchFamily="18" charset="0"/>
                        <a:cs typeface="Times New Roman" pitchFamily="18" charset="0"/>
                      </a:endParaRPr>
                    </a:p>
                  </a:txBody>
                  <a:tcPr/>
                </a:tc>
              </a:tr>
              <a:tr h="540060">
                <a:tc>
                  <a:txBody>
                    <a:bodyPr/>
                    <a:lstStyle/>
                    <a:p>
                      <a:pPr algn="ctr"/>
                      <a:r>
                        <a:rPr lang="en-US" sz="2400" dirty="0" smtClean="0">
                          <a:latin typeface="Times New Roman" pitchFamily="18" charset="0"/>
                          <a:cs typeface="Times New Roman" pitchFamily="18" charset="0"/>
                        </a:rPr>
                        <a:t>2</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Nguyễn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Tất</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Hiếu</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8A1</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Thành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viên</a:t>
                      </a:r>
                      <a:endParaRPr lang="en-US" sz="2400" dirty="0">
                        <a:latin typeface="Times New Roman" pitchFamily="18" charset="0"/>
                        <a:cs typeface="Times New Roman" pitchFamily="18" charset="0"/>
                      </a:endParaRPr>
                    </a:p>
                  </a:txBody>
                  <a:tcPr/>
                </a:tc>
              </a:tr>
              <a:tr h="540060">
                <a:tc>
                  <a:txBody>
                    <a:bodyPr/>
                    <a:lstStyle/>
                    <a:p>
                      <a:pPr algn="ctr"/>
                      <a:r>
                        <a:rPr lang="en-US" sz="2400" dirty="0" smtClean="0">
                          <a:latin typeface="Times New Roman" pitchFamily="18" charset="0"/>
                          <a:cs typeface="Times New Roman" pitchFamily="18" charset="0"/>
                        </a:rPr>
                        <a:t>3</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Lương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Ngọc</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Lan</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7A1</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Thành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viên</a:t>
                      </a:r>
                      <a:endParaRPr lang="en-US" sz="2400" dirty="0">
                        <a:latin typeface="Times New Roman" pitchFamily="18" charset="0"/>
                        <a:cs typeface="Times New Roman" pitchFamily="18" charset="0"/>
                      </a:endParaRPr>
                    </a:p>
                  </a:txBody>
                  <a:tcPr/>
                </a:tc>
              </a:tr>
              <a:tr h="540060">
                <a:tc>
                  <a:txBody>
                    <a:bodyPr/>
                    <a:lstStyle/>
                    <a:p>
                      <a:pPr algn="ctr"/>
                      <a:r>
                        <a:rPr lang="en-US" sz="2400" dirty="0" smtClean="0">
                          <a:latin typeface="Times New Roman" pitchFamily="18" charset="0"/>
                          <a:cs typeface="Times New Roman" pitchFamily="18" charset="0"/>
                        </a:rPr>
                        <a:t>4</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Phạm</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Doãn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Tuân</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6A2</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Thành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viên</a:t>
                      </a:r>
                      <a:endParaRPr lang="en-US" sz="2400" dirty="0">
                        <a:latin typeface="Times New Roman" pitchFamily="18" charset="0"/>
                        <a:cs typeface="Times New Roman" pitchFamily="18" charset="0"/>
                      </a:endParaRPr>
                    </a:p>
                  </a:txBody>
                  <a:tcPr/>
                </a:tc>
              </a:tr>
              <a:tr h="540060">
                <a:tc>
                  <a:txBody>
                    <a:bodyPr/>
                    <a:lstStyle/>
                    <a:p>
                      <a:pPr algn="ctr"/>
                      <a:r>
                        <a:rPr lang="en-US" sz="2400" dirty="0" smtClean="0">
                          <a:latin typeface="Times New Roman" pitchFamily="18" charset="0"/>
                          <a:cs typeface="Times New Roman" pitchFamily="18" charset="0"/>
                        </a:rPr>
                        <a:t>5</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Trương</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Nguyễn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Hiền</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Anh</a:t>
                      </a:r>
                      <a:endParaRPr lang="en-US"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6A2</a:t>
                      </a:r>
                      <a:endParaRPr lang="en-US" sz="2400" dirty="0">
                        <a:latin typeface="Times New Roman" pitchFamily="18" charset="0"/>
                        <a:cs typeface="Times New Roman" pitchFamily="18" charset="0"/>
                      </a:endParaRPr>
                    </a:p>
                  </a:txBody>
                  <a:tcPr/>
                </a:tc>
                <a:tc>
                  <a:txBody>
                    <a:bodyPr/>
                    <a:lstStyle/>
                    <a:p>
                      <a:r>
                        <a:rPr lang="en-US" sz="2400" dirty="0" err="1" smtClean="0">
                          <a:latin typeface="Times New Roman" pitchFamily="18" charset="0"/>
                          <a:cs typeface="Times New Roman" pitchFamily="18" charset="0"/>
                        </a:rPr>
                        <a:t>Thành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viên</a:t>
                      </a:r>
                      <a:endParaRPr lang="en-US" sz="24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43911388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54162"/>
          </a:xfrm>
        </p:spPr>
        <p:txBody>
          <a:bodyPr>
            <a:noAutofit/>
          </a:bodyPr>
          <a:lstStyle/>
          <a:p>
            <a:r>
              <a:rPr lang="en-US" sz="34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
            </a:r>
            <a:br>
              <a:rPr lang="en-US" sz="34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br>
            <a:r>
              <a:rPr lang="en-US" sz="34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KẾ </a:t>
            </a:r>
            <a:r>
              <a:rPr lang="en-US" sz="34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HOẠCH HOẠT ĐỘNG CLB</a:t>
            </a:r>
            <a:br>
              <a:rPr lang="en-US" sz="34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br>
            <a:r>
              <a:rPr lang="en-US" sz="34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“EM YÊU VẬT LÝ”</a:t>
            </a:r>
            <a:r>
              <a:rPr lang="en-US" sz="3400" dirty="0">
                <a:latin typeface="Times New Roman" pitchFamily="18" charset="0"/>
                <a:cs typeface="Times New Roman" pitchFamily="18" charset="0"/>
              </a:rPr>
              <a:t/>
            </a:r>
            <a:br>
              <a:rPr lang="en-US" sz="3400" dirty="0">
                <a:latin typeface="Times New Roman" pitchFamily="18" charset="0"/>
                <a:cs typeface="Times New Roman" pitchFamily="18" charset="0"/>
              </a:rPr>
            </a:br>
            <a:endParaRPr lang="en-US" sz="3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2611476"/>
              </p:ext>
            </p:extLst>
          </p:nvPr>
        </p:nvGraphicFramePr>
        <p:xfrm>
          <a:off x="457200" y="1989138"/>
          <a:ext cx="8229600" cy="4032149"/>
        </p:xfrm>
        <a:graphic>
          <a:graphicData uri="http://schemas.openxmlformats.org/drawingml/2006/table">
            <a:tbl>
              <a:tblPr firstRow="1" bandRow="1">
                <a:tableStyleId>{5C22544A-7EE6-4342-B048-85BDC9FD1C3A}</a:tableStyleId>
              </a:tblPr>
              <a:tblGrid>
                <a:gridCol w="8229600"/>
              </a:tblGrid>
              <a:tr h="695198">
                <a:tc>
                  <a:txBody>
                    <a:bodyPr/>
                    <a:lstStyle/>
                    <a:p>
                      <a:r>
                        <a:rPr lang="en-US" sz="2400" b="1" dirty="0" smtClean="0">
                          <a:solidFill>
                            <a:srgbClr val="FFFF00"/>
                          </a:solidFill>
                          <a:latin typeface="Times New Roman" pitchFamily="18" charset="0"/>
                          <a:cs typeface="Times New Roman" pitchFamily="18" charset="0"/>
                        </a:rPr>
                        <a:t>I. TÔN CHỈ </a:t>
                      </a:r>
                      <a:endParaRPr lang="en-US" sz="2400" dirty="0">
                        <a:solidFill>
                          <a:srgbClr val="FFFF00"/>
                        </a:solidFill>
                      </a:endParaRPr>
                    </a:p>
                  </a:txBody>
                  <a:tcPr/>
                </a:tc>
              </a:tr>
              <a:tr h="6951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latin typeface="Times New Roman" pitchFamily="18" charset="0"/>
                          <a:cs typeface="Times New Roman" pitchFamily="18" charset="0"/>
                        </a:rPr>
                        <a:t>1.  </a:t>
                      </a:r>
                      <a:r>
                        <a:rPr lang="en-US" sz="2400" b="1" dirty="0" err="1" smtClean="0">
                          <a:latin typeface="Times New Roman" pitchFamily="18" charset="0"/>
                          <a:cs typeface="Times New Roman" pitchFamily="18" charset="0"/>
                        </a:rPr>
                        <a:t>Tên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gọi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chính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thức</a:t>
                      </a:r>
                      <a:r>
                        <a:rPr lang="en-US" sz="2400" b="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txBody>
                  <a:tcPr/>
                </a:tc>
              </a:tr>
              <a:tr h="12513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a:t>
                      </a:r>
                      <a:r>
                        <a:rPr lang="en-US" sz="2400" b="1" dirty="0" err="1" smtClean="0">
                          <a:latin typeface="Times New Roman" pitchFamily="18" charset="0"/>
                          <a:cs typeface="Times New Roman" pitchFamily="18" charset="0"/>
                        </a:rPr>
                        <a:t>Em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yêu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Vật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Lý</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Tên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tiếng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Anh</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I love physic club</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tắt</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ILPC</a:t>
                      </a:r>
                    </a:p>
                  </a:txBody>
                  <a:tcPr/>
                </a:tc>
              </a:tr>
              <a:tr h="6951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itchFamily="18" charset="0"/>
                          <a:cs typeface="Times New Roman" pitchFamily="18" charset="0"/>
                        </a:rPr>
                        <a:t>2.</a:t>
                      </a:r>
                      <a:r>
                        <a:rPr lang="en-US" sz="2400" baseline="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Khẩu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hiệu</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p>
                  </a:txBody>
                  <a:tcPr/>
                </a:tc>
              </a:tr>
              <a:tr h="695198">
                <a:tc>
                  <a:txBody>
                    <a:bodyPr/>
                    <a:lstStyle/>
                    <a:p>
                      <a:r>
                        <a:rPr lang="en-US" sz="2400" b="1" dirty="0" smtClean="0">
                          <a:latin typeface="Times New Roman" pitchFamily="18" charset="0"/>
                          <a:cs typeface="Times New Roman" pitchFamily="18" charset="0"/>
                        </a:rPr>
                        <a:t>“</a:t>
                      </a:r>
                      <a:r>
                        <a:rPr lang="en-US" sz="2400" b="1" dirty="0" err="1" smtClean="0">
                          <a:latin typeface="Times New Roman" pitchFamily="18" charset="0"/>
                          <a:cs typeface="Times New Roman" pitchFamily="18" charset="0"/>
                        </a:rPr>
                        <a:t>Cùng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nhau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sáng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tạo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cùng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nhau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khám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phá</a:t>
                      </a:r>
                      <a:r>
                        <a:rPr lang="en-US" sz="2400" b="1" dirty="0" smtClean="0">
                          <a:latin typeface="Times New Roman" pitchFamily="18" charset="0"/>
                          <a:cs typeface="Times New Roman" pitchFamily="18" charset="0"/>
                        </a:rPr>
                        <a:t>”</a:t>
                      </a:r>
                      <a:endParaRPr lang="en-US" sz="2400" b="1" dirty="0"/>
                    </a:p>
                  </a:txBody>
                  <a:tcPr/>
                </a:tc>
              </a:tr>
            </a:tbl>
          </a:graphicData>
        </a:graphic>
      </p:graphicFrame>
      <p:pic>
        <p:nvPicPr>
          <p:cNvPr id="4" name="Picture 11" descr="CuoiTra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3308" y="1444130"/>
            <a:ext cx="4086225" cy="323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028290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512168"/>
          </a:xfrm>
        </p:spPr>
        <p:txBody>
          <a:bodyPr>
            <a:noAutofit/>
          </a:bodyPr>
          <a:lstStyle/>
          <a:p>
            <a:r>
              <a:rPr lang="en-US" sz="36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
            </a:r>
            <a:br>
              <a:rPr lang="en-US" sz="36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br>
            <a:r>
              <a:rPr lang="en-US" sz="34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KẾ HOẠCH HOẠT ĐỘNG CLB</a:t>
            </a:r>
            <a:br>
              <a:rPr lang="en-US" sz="34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br>
            <a:r>
              <a:rPr lang="en-US" sz="34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“EM YÊU VẬT LÝ”</a:t>
            </a:r>
            <a:r>
              <a:rPr lang="en-US" sz="3400" dirty="0">
                <a:latin typeface="Times New Roman" pitchFamily="18" charset="0"/>
                <a:cs typeface="Times New Roman" pitchFamily="18" charset="0"/>
              </a:rPr>
              <a:t/>
            </a:r>
            <a:br>
              <a:rPr lang="en-US" sz="3400" dirty="0">
                <a:latin typeface="Times New Roman" pitchFamily="18" charset="0"/>
                <a:cs typeface="Times New Roman" pitchFamily="18" charset="0"/>
              </a:rPr>
            </a:br>
            <a:endParaRPr lang="en-US" sz="3400" dirty="0"/>
          </a:p>
        </p:txBody>
      </p:sp>
      <p:pic>
        <p:nvPicPr>
          <p:cNvPr id="4" name="Picture 11" descr="CuoiTra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3308" y="1291725"/>
            <a:ext cx="4086225" cy="3238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Content Placeholder 6"/>
          <p:cNvGraphicFramePr>
            <a:graphicFrameLocks noGrp="1"/>
          </p:cNvGraphicFramePr>
          <p:nvPr>
            <p:ph idx="1"/>
            <p:extLst>
              <p:ext uri="{D42A27DB-BD31-4B8C-83A1-F6EECF244321}">
                <p14:modId xmlns:p14="http://schemas.microsoft.com/office/powerpoint/2010/main" val="4055337965"/>
              </p:ext>
            </p:extLst>
          </p:nvPr>
        </p:nvGraphicFramePr>
        <p:xfrm>
          <a:off x="323528" y="1916832"/>
          <a:ext cx="8568952" cy="4032450"/>
        </p:xfrm>
        <a:graphic>
          <a:graphicData uri="http://schemas.openxmlformats.org/drawingml/2006/table">
            <a:tbl>
              <a:tblPr firstRow="1" bandRow="1">
                <a:tableStyleId>{5C22544A-7EE6-4342-B048-85BDC9FD1C3A}</a:tableStyleId>
              </a:tblPr>
              <a:tblGrid>
                <a:gridCol w="8568952"/>
              </a:tblGrid>
              <a:tr h="672075">
                <a:tc>
                  <a:txBody>
                    <a:bodyPr/>
                    <a:lstStyle/>
                    <a:p>
                      <a:r>
                        <a:rPr lang="en-US" sz="2400" b="1" i="0" kern="1200" dirty="0" smtClean="0">
                          <a:solidFill>
                            <a:srgbClr val="FFFF00"/>
                          </a:solidFill>
                          <a:effectLst/>
                          <a:latin typeface="Times New Roman" pitchFamily="18" charset="0"/>
                          <a:ea typeface="+mn-ea"/>
                          <a:cs typeface="Times New Roman" pitchFamily="18" charset="0"/>
                        </a:rPr>
                        <a:t>II. MỤC  ĐÍCH</a:t>
                      </a:r>
                      <a:endParaRPr lang="en-US" sz="2400" dirty="0">
                        <a:solidFill>
                          <a:srgbClr val="FFFF00"/>
                        </a:solidFill>
                        <a:latin typeface="Times New Roman" pitchFamily="18" charset="0"/>
                        <a:cs typeface="Times New Roman" pitchFamily="18" charset="0"/>
                      </a:endParaRPr>
                    </a:p>
                  </a:txBody>
                  <a:tcPr/>
                </a:tc>
              </a:tr>
              <a:tr h="6720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Giúp</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các</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em</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yêu</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khoa</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học</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yêu</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bộ</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môn</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vật</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lý</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thích</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khám</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phá</a:t>
                      </a:r>
                      <a:endParaRPr lang="en-US" sz="2400" kern="1200" dirty="0" smtClean="0">
                        <a:solidFill>
                          <a:schemeClr val="dk1"/>
                        </a:solidFill>
                        <a:effectLst/>
                        <a:latin typeface="Times New Roman" pitchFamily="18" charset="0"/>
                        <a:ea typeface="+mn-ea"/>
                        <a:cs typeface="Times New Roman" pitchFamily="18" charset="0"/>
                      </a:endParaRPr>
                    </a:p>
                  </a:txBody>
                  <a:tcPr/>
                </a:tc>
              </a:tr>
              <a:tr h="672075">
                <a:tc>
                  <a:txBody>
                    <a:bodyPr/>
                    <a:lstStyle/>
                    <a:p>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Mở</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rộng</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tầm</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nhận</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thức</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hiểu</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biết</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về</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khoa</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học</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và</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công</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nghệ</a:t>
                      </a:r>
                      <a:endParaRPr lang="en-US" sz="2400" dirty="0">
                        <a:latin typeface="Times New Roman" pitchFamily="18" charset="0"/>
                        <a:cs typeface="Times New Roman" pitchFamily="18" charset="0"/>
                      </a:endParaRPr>
                    </a:p>
                  </a:txBody>
                  <a:tcPr/>
                </a:tc>
              </a:tr>
              <a:tr h="6720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itchFamily="18" charset="0"/>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Phát</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triển</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khả</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năng</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sáng</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tạo</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và</a:t>
                      </a:r>
                      <a:r>
                        <a:rPr lang="en-US" sz="2400" kern="120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làm</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quen</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nghiên</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cứu</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khoa</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học</a:t>
                      </a:r>
                      <a:endParaRPr lang="en-US" sz="2400" kern="1200" dirty="0" smtClean="0">
                        <a:solidFill>
                          <a:schemeClr val="dk1"/>
                        </a:solidFill>
                        <a:effectLst/>
                        <a:latin typeface="Times New Roman" pitchFamily="18" charset="0"/>
                        <a:ea typeface="+mn-ea"/>
                        <a:cs typeface="Times New Roman" pitchFamily="18" charset="0"/>
                      </a:endParaRPr>
                    </a:p>
                  </a:txBody>
                  <a:tcPr/>
                </a:tc>
              </a:tr>
              <a:tr h="6720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itchFamily="18" charset="0"/>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Tạo</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môi</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trường</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học</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tập</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vui</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tươi</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bổ</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ích</a:t>
                      </a:r>
                      <a:r>
                        <a:rPr lang="en-US" sz="2400" kern="1200" dirty="0" smtClean="0">
                          <a:solidFill>
                            <a:schemeClr val="dk1"/>
                          </a:solidFill>
                          <a:effectLst/>
                          <a:latin typeface="Times New Roman" pitchFamily="18" charset="0"/>
                          <a:ea typeface="+mn-ea"/>
                          <a:cs typeface="Times New Roman" pitchFamily="18" charset="0"/>
                        </a:rPr>
                        <a:t>,</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thân</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thiện</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và</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đoàn</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kết</a:t>
                      </a:r>
                      <a:endParaRPr lang="en-US" sz="2400" kern="1200" dirty="0" smtClean="0">
                        <a:solidFill>
                          <a:schemeClr val="dk1"/>
                        </a:solidFill>
                        <a:effectLst/>
                        <a:latin typeface="Times New Roman" pitchFamily="18" charset="0"/>
                        <a:ea typeface="+mn-ea"/>
                        <a:cs typeface="Times New Roman" pitchFamily="18" charset="0"/>
                      </a:endParaRPr>
                    </a:p>
                  </a:txBody>
                  <a:tcPr/>
                </a:tc>
              </a:tr>
              <a:tr h="6720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itchFamily="18" charset="0"/>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Nâng</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cao</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chất</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lượng</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học</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tập</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bộ</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môn</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Vật</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lý</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và</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các</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môn</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học</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khác</a:t>
                      </a:r>
                      <a:endParaRPr lang="en-US" sz="2400" kern="1200" dirty="0" smtClean="0">
                        <a:solidFill>
                          <a:schemeClr val="dk1"/>
                        </a:solidFill>
                        <a:effectLst/>
                        <a:latin typeface="Times New Roman" pitchFamily="18" charset="0"/>
                        <a:ea typeface="+mn-ea"/>
                        <a:cs typeface="Times New Roman" pitchFamily="18" charset="0"/>
                      </a:endParaRPr>
                    </a:p>
                  </a:txBody>
                  <a:tcPr/>
                </a:tc>
              </a:tr>
            </a:tbl>
          </a:graphicData>
        </a:graphic>
      </p:graphicFrame>
    </p:spTree>
    <p:extLst>
      <p:ext uri="{BB962C8B-B14F-4D97-AF65-F5344CB8AC3E}">
        <p14:creationId xmlns:p14="http://schemas.microsoft.com/office/powerpoint/2010/main" val="96708152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584176"/>
          </a:xfrm>
        </p:spPr>
        <p:txBody>
          <a:bodyPr>
            <a:normAutofit fontScale="90000"/>
          </a:bodyPr>
          <a:lstStyle/>
          <a:p>
            <a:r>
              <a:rPr lang="en-US" sz="36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
            </a:r>
            <a:br>
              <a:rPr lang="en-US" sz="36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br>
            <a:r>
              <a:rPr lang="en-US" sz="38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KẾ </a:t>
            </a:r>
            <a:r>
              <a:rPr lang="en-US" sz="38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HOẠCH HOẠT ĐỘNG CLB</a:t>
            </a:r>
            <a:br>
              <a:rPr lang="en-US" sz="38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br>
            <a:r>
              <a:rPr lang="en-US" sz="38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rPr>
              <a:t>“EM YÊU VẬT LÝ”</a:t>
            </a:r>
            <a:r>
              <a:rPr lang="en-US" sz="3800" dirty="0">
                <a:latin typeface="Times New Roman" pitchFamily="18" charset="0"/>
                <a:cs typeface="Times New Roman" pitchFamily="18" charset="0"/>
              </a:rPr>
              <a:t/>
            </a:r>
            <a:br>
              <a:rPr lang="en-US" sz="3800" dirty="0">
                <a:latin typeface="Times New Roman" pitchFamily="18" charset="0"/>
                <a:cs typeface="Times New Roman" pitchFamily="18" charset="0"/>
              </a:rPr>
            </a:br>
            <a:endParaRPr lang="en-US" sz="38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pitchFamily="18" charset="0"/>
              <a:cs typeface="Times New Roman" pitchFamily="18" charset="0"/>
            </a:endParaRPr>
          </a:p>
        </p:txBody>
      </p:sp>
      <p:pic>
        <p:nvPicPr>
          <p:cNvPr id="4" name="Picture 11" descr="CuoiTra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83768" y="1412776"/>
            <a:ext cx="4086225" cy="3238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p:cNvGraphicFramePr>
            <a:graphicFrameLocks noGrp="1"/>
          </p:cNvGraphicFramePr>
          <p:nvPr>
            <p:extLst>
              <p:ext uri="{D42A27DB-BD31-4B8C-83A1-F6EECF244321}">
                <p14:modId xmlns:p14="http://schemas.microsoft.com/office/powerpoint/2010/main" val="1736421558"/>
              </p:ext>
            </p:extLst>
          </p:nvPr>
        </p:nvGraphicFramePr>
        <p:xfrm>
          <a:off x="467544" y="1772816"/>
          <a:ext cx="8208912" cy="4818033"/>
        </p:xfrm>
        <a:graphic>
          <a:graphicData uri="http://schemas.openxmlformats.org/drawingml/2006/table">
            <a:tbl>
              <a:tblPr firstRow="1" bandRow="1">
                <a:tableStyleId>{5C22544A-7EE6-4342-B048-85BDC9FD1C3A}</a:tableStyleId>
              </a:tblPr>
              <a:tblGrid>
                <a:gridCol w="8208912"/>
              </a:tblGrid>
              <a:tr h="485270">
                <a:tc>
                  <a:txBody>
                    <a:bodyPr/>
                    <a:lstStyle/>
                    <a:p>
                      <a:r>
                        <a:rPr lang="en-US" sz="2400" b="1" u="none" kern="1200" dirty="0" smtClean="0">
                          <a:solidFill>
                            <a:srgbClr val="FFFF00"/>
                          </a:solidFill>
                          <a:effectLst/>
                          <a:latin typeface="Times New Roman" pitchFamily="18" charset="0"/>
                          <a:ea typeface="+mn-ea"/>
                          <a:cs typeface="Times New Roman" pitchFamily="18" charset="0"/>
                        </a:rPr>
                        <a:t>III. TỔ CHỨC CÂU LẠC BỘ</a:t>
                      </a:r>
                      <a:endParaRPr lang="en-US" sz="2400" u="none" dirty="0">
                        <a:solidFill>
                          <a:srgbClr val="FFFF00"/>
                        </a:solidFill>
                        <a:latin typeface="Times New Roman" pitchFamily="18" charset="0"/>
                        <a:cs typeface="Times New Roman" pitchFamily="18" charset="0"/>
                      </a:endParaRPr>
                    </a:p>
                  </a:txBody>
                  <a:tcPr/>
                </a:tc>
              </a:tr>
              <a:tr h="445503">
                <a:tc>
                  <a:txBody>
                    <a:bodyPr/>
                    <a:lstStyle/>
                    <a:p>
                      <a:pPr algn="just"/>
                      <a:r>
                        <a:rPr lang="en-US" sz="2400" kern="1200" dirty="0" smtClean="0">
                          <a:solidFill>
                            <a:schemeClr val="dk1"/>
                          </a:solidFill>
                          <a:effectLst/>
                          <a:latin typeface="Times New Roman" pitchFamily="18" charset="0"/>
                          <a:ea typeface="+mn-ea"/>
                          <a:cs typeface="Times New Roman" pitchFamily="18" charset="0"/>
                        </a:rPr>
                        <a:t>1. </a:t>
                      </a:r>
                      <a:r>
                        <a:rPr lang="en-US" sz="2400" kern="1200" dirty="0" err="1" smtClean="0">
                          <a:solidFill>
                            <a:schemeClr val="dk1"/>
                          </a:solidFill>
                          <a:effectLst/>
                          <a:latin typeface="Times New Roman" pitchFamily="18" charset="0"/>
                          <a:ea typeface="+mn-ea"/>
                          <a:cs typeface="Times New Roman" pitchFamily="18" charset="0"/>
                        </a:rPr>
                        <a:t>Chủ</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nhiệm</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câu</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lạc</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bộ</a:t>
                      </a:r>
                      <a:r>
                        <a:rPr lang="en-US" sz="2400" kern="1200" dirty="0" smtClean="0">
                          <a:solidFill>
                            <a:schemeClr val="dk1"/>
                          </a:solidFill>
                          <a:effectLst/>
                          <a:latin typeface="Times New Roman" pitchFamily="18" charset="0"/>
                          <a:ea typeface="+mn-ea"/>
                          <a:cs typeface="Times New Roman" pitchFamily="18" charset="0"/>
                        </a:rPr>
                        <a:t>:</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tổ</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chức</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và</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điều</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hành</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câu</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lạc</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bộ</a:t>
                      </a:r>
                      <a:r>
                        <a:rPr lang="en-US" sz="2400" kern="1200" dirty="0" smtClean="0">
                          <a:solidFill>
                            <a:schemeClr val="dk1"/>
                          </a:solidFill>
                          <a:effectLst/>
                          <a:latin typeface="Times New Roman" pitchFamily="18" charset="0"/>
                          <a:ea typeface="+mn-ea"/>
                          <a:cs typeface="Times New Roman" pitchFamily="18" charset="0"/>
                        </a:rPr>
                        <a:t>.</a:t>
                      </a:r>
                      <a:endParaRPr lang="en-US" sz="2400" dirty="0">
                        <a:latin typeface="Times New Roman" pitchFamily="18" charset="0"/>
                        <a:cs typeface="Times New Roman" pitchFamily="18" charset="0"/>
                      </a:endParaRPr>
                    </a:p>
                  </a:txBody>
                  <a:tcPr/>
                </a:tc>
              </a:tr>
              <a:tr h="80190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itchFamily="18" charset="0"/>
                          <a:cs typeface="Times New Roman" pitchFamily="18" charset="0"/>
                        </a:rPr>
                        <a:t>2.</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P</a:t>
                      </a:r>
                      <a:r>
                        <a:rPr lang="en-US" sz="2400" kern="1200" dirty="0" err="1" smtClean="0">
                          <a:solidFill>
                            <a:schemeClr val="dk1"/>
                          </a:solidFill>
                          <a:effectLst/>
                          <a:latin typeface="Times New Roman" pitchFamily="18" charset="0"/>
                          <a:ea typeface="+mn-ea"/>
                          <a:cs typeface="Times New Roman" pitchFamily="18" charset="0"/>
                        </a:rPr>
                        <a:t>hó</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chủ</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nhiệm</a:t>
                      </a:r>
                      <a:r>
                        <a:rPr lang="en-US" sz="2400" kern="1200" dirty="0" smtClean="0">
                          <a:solidFill>
                            <a:schemeClr val="dk1"/>
                          </a:solidFill>
                          <a:effectLst/>
                          <a:latin typeface="Times New Roman" pitchFamily="18" charset="0"/>
                          <a:ea typeface="+mn-ea"/>
                          <a:cs typeface="Times New Roman" pitchFamily="18" charset="0"/>
                        </a:rPr>
                        <a:t>:</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hỗ</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trợ</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cho</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hoạt</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động</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điều</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hành</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của</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chủ</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nhiệm</a:t>
                      </a:r>
                      <a:r>
                        <a:rPr lang="en-US" sz="2400" kern="1200" dirty="0" smtClean="0">
                          <a:solidFill>
                            <a:schemeClr val="dk1"/>
                          </a:solidFill>
                          <a:effectLst/>
                          <a:latin typeface="Times New Roman" pitchFamily="18" charset="0"/>
                          <a:ea typeface="+mn-ea"/>
                          <a:cs typeface="Times New Roman" pitchFamily="18" charset="0"/>
                        </a:rPr>
                        <a:t>.</a:t>
                      </a:r>
                    </a:p>
                  </a:txBody>
                  <a:tcPr/>
                </a:tc>
              </a:tr>
              <a:tr h="801905">
                <a:tc>
                  <a:txBody>
                    <a:bodyPr/>
                    <a:lstStyle/>
                    <a:p>
                      <a:pPr algn="just"/>
                      <a:r>
                        <a:rPr lang="en-US" sz="2400" b="0" i="0" kern="1200" dirty="0" smtClean="0">
                          <a:solidFill>
                            <a:schemeClr val="dk1"/>
                          </a:solidFill>
                          <a:effectLst/>
                          <a:latin typeface="Times New Roman" pitchFamily="18" charset="0"/>
                          <a:ea typeface="+mn-ea"/>
                          <a:cs typeface="Times New Roman" pitchFamily="18" charset="0"/>
                        </a:rPr>
                        <a:t>3. </a:t>
                      </a:r>
                      <a:r>
                        <a:rPr lang="vi-VN" sz="2400" b="0" i="0" kern="1200" dirty="0" smtClean="0">
                          <a:solidFill>
                            <a:schemeClr val="dk1"/>
                          </a:solidFill>
                          <a:effectLst/>
                          <a:latin typeface="Times New Roman" pitchFamily="18" charset="0"/>
                          <a:ea typeface="+mn-ea"/>
                          <a:cs typeface="Times New Roman" pitchFamily="18" charset="0"/>
                        </a:rPr>
                        <a:t>Thư kí câu lạc bộ: ghi lại quá trình hoạt động của các buổi sinh hoạt</a:t>
                      </a:r>
                      <a:r>
                        <a:rPr lang="en-US" sz="2400" b="0" i="0" kern="1200" dirty="0" smtClean="0">
                          <a:solidFill>
                            <a:schemeClr val="dk1"/>
                          </a:solidFill>
                          <a:effectLst/>
                          <a:latin typeface="Times New Roman" pitchFamily="18" charset="0"/>
                          <a:ea typeface="+mn-ea"/>
                          <a:cs typeface="Times New Roman" pitchFamily="18" charset="0"/>
                        </a:rPr>
                        <a:t>.</a:t>
                      </a:r>
                      <a:r>
                        <a:rPr lang="vi-VN" sz="2400" i="0" dirty="0" smtClean="0">
                          <a:latin typeface="Times New Roman" pitchFamily="18" charset="0"/>
                          <a:cs typeface="Times New Roman" pitchFamily="18" charset="0"/>
                        </a:rPr>
                        <a:t> </a:t>
                      </a:r>
                      <a:endParaRPr lang="en-US" sz="2400" i="0" dirty="0">
                        <a:latin typeface="Times New Roman" pitchFamily="18" charset="0"/>
                        <a:cs typeface="Times New Roman" pitchFamily="18" charset="0"/>
                      </a:endParaRPr>
                    </a:p>
                  </a:txBody>
                  <a:tcPr/>
                </a:tc>
              </a:tr>
              <a:tr h="445503">
                <a:tc>
                  <a:txBody>
                    <a:bodyPr/>
                    <a:lstStyle/>
                    <a:p>
                      <a:pPr algn="just"/>
                      <a:r>
                        <a:rPr lang="en-US" sz="2400" dirty="0" smtClean="0">
                          <a:latin typeface="Times New Roman" pitchFamily="18" charset="0"/>
                          <a:cs typeface="Times New Roman" pitchFamily="18" charset="0"/>
                        </a:rPr>
                        <a:t>4. </a:t>
                      </a:r>
                      <a:r>
                        <a:rPr lang="en-US" sz="2400" kern="1200" dirty="0" smtClean="0">
                          <a:solidFill>
                            <a:schemeClr val="dk1"/>
                          </a:solidFill>
                          <a:effectLst/>
                          <a:latin typeface="Times New Roman" pitchFamily="18" charset="0"/>
                          <a:ea typeface="+mn-ea"/>
                          <a:cs typeface="Times New Roman" pitchFamily="18" charset="0"/>
                        </a:rPr>
                        <a:t>Ban </a:t>
                      </a:r>
                      <a:r>
                        <a:rPr lang="en-US" sz="2400" kern="1200" dirty="0" err="1" smtClean="0">
                          <a:solidFill>
                            <a:schemeClr val="dk1"/>
                          </a:solidFill>
                          <a:effectLst/>
                          <a:latin typeface="Times New Roman" pitchFamily="18" charset="0"/>
                          <a:ea typeface="+mn-ea"/>
                          <a:cs typeface="Times New Roman" pitchFamily="18" charset="0"/>
                        </a:rPr>
                        <a:t>cố</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vấn</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Tư</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vấn</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về</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các</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chuyên</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đề</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mà</a:t>
                      </a:r>
                      <a:r>
                        <a:rPr lang="en-US" sz="2400" kern="1200" baseline="0" dirty="0" smtClean="0">
                          <a:solidFill>
                            <a:schemeClr val="dk1"/>
                          </a:solidFill>
                          <a:effectLst/>
                          <a:latin typeface="Times New Roman" pitchFamily="18" charset="0"/>
                          <a:ea typeface="+mn-ea"/>
                          <a:cs typeface="Times New Roman" pitchFamily="18" charset="0"/>
                        </a:rPr>
                        <a:t> CLB </a:t>
                      </a:r>
                      <a:r>
                        <a:rPr lang="en-US" sz="2400" kern="1200" baseline="0" dirty="0" err="1" smtClean="0">
                          <a:solidFill>
                            <a:schemeClr val="dk1"/>
                          </a:solidFill>
                          <a:effectLst/>
                          <a:latin typeface="Times New Roman" pitchFamily="18" charset="0"/>
                          <a:ea typeface="+mn-ea"/>
                          <a:cs typeface="Times New Roman" pitchFamily="18" charset="0"/>
                        </a:rPr>
                        <a:t>hoạt</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động</a:t>
                      </a:r>
                      <a:r>
                        <a:rPr lang="en-US" sz="2400" kern="1200" baseline="0" dirty="0" smtClean="0">
                          <a:solidFill>
                            <a:schemeClr val="dk1"/>
                          </a:solidFill>
                          <a:effectLst/>
                          <a:latin typeface="Times New Roman" pitchFamily="18" charset="0"/>
                          <a:ea typeface="+mn-ea"/>
                          <a:cs typeface="Times New Roman" pitchFamily="18" charset="0"/>
                        </a:rPr>
                        <a:t>.</a:t>
                      </a:r>
                      <a:endParaRPr lang="en-US" sz="2400" dirty="0">
                        <a:latin typeface="Times New Roman" pitchFamily="18" charset="0"/>
                        <a:cs typeface="Times New Roman" pitchFamily="18" charset="0"/>
                      </a:endParaRPr>
                    </a:p>
                  </a:txBody>
                  <a:tcPr/>
                </a:tc>
              </a:tr>
              <a:tr h="801905">
                <a:tc>
                  <a:txBody>
                    <a:bodyPr/>
                    <a:lstStyle/>
                    <a:p>
                      <a:pPr algn="just"/>
                      <a:r>
                        <a:rPr lang="en-US" sz="2400" dirty="0" smtClean="0">
                          <a:latin typeface="Times New Roman" pitchFamily="18" charset="0"/>
                          <a:cs typeface="Times New Roman" pitchFamily="18" charset="0"/>
                        </a:rPr>
                        <a:t>5.</a:t>
                      </a:r>
                      <a:r>
                        <a:rPr lang="en-US" sz="2400" baseline="0" dirty="0" smtClean="0">
                          <a:latin typeface="Times New Roman" pitchFamily="18" charset="0"/>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Thành</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viên</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câu</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lạc</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bộ</a:t>
                      </a:r>
                      <a:r>
                        <a:rPr lang="en-US" sz="2400" kern="1200" dirty="0" smtClean="0">
                          <a:solidFill>
                            <a:schemeClr val="dk1"/>
                          </a:solidFill>
                          <a:effectLst/>
                          <a:latin typeface="Times New Roman" pitchFamily="18" charset="0"/>
                          <a:ea typeface="+mn-ea"/>
                          <a:cs typeface="Times New Roman" pitchFamily="18" charset="0"/>
                        </a:rPr>
                        <a:t>: </a:t>
                      </a:r>
                      <a:r>
                        <a:rPr lang="en-US" sz="2400" kern="1200" dirty="0" err="1" smtClean="0">
                          <a:solidFill>
                            <a:schemeClr val="dk1"/>
                          </a:solidFill>
                          <a:effectLst/>
                          <a:latin typeface="Times New Roman" pitchFamily="18" charset="0"/>
                          <a:ea typeface="+mn-ea"/>
                          <a:cs typeface="Times New Roman" pitchFamily="18" charset="0"/>
                        </a:rPr>
                        <a:t>Tổ</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chức</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thành</a:t>
                      </a:r>
                      <a:r>
                        <a:rPr lang="en-US" sz="2400" kern="1200" baseline="0" dirty="0" smtClean="0">
                          <a:solidFill>
                            <a:schemeClr val="dk1"/>
                          </a:solidFill>
                          <a:effectLst/>
                          <a:latin typeface="Times New Roman" pitchFamily="18" charset="0"/>
                          <a:ea typeface="+mn-ea"/>
                          <a:cs typeface="Times New Roman" pitchFamily="18" charset="0"/>
                        </a:rPr>
                        <a:t> 4 </a:t>
                      </a:r>
                      <a:r>
                        <a:rPr lang="en-US" sz="2400" kern="1200" baseline="0" dirty="0" err="1" smtClean="0">
                          <a:solidFill>
                            <a:schemeClr val="dk1"/>
                          </a:solidFill>
                          <a:effectLst/>
                          <a:latin typeface="Times New Roman" pitchFamily="18" charset="0"/>
                          <a:ea typeface="+mn-ea"/>
                          <a:cs typeface="Times New Roman" pitchFamily="18" charset="0"/>
                        </a:rPr>
                        <a:t>đội</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mỗi</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đội</a:t>
                      </a:r>
                      <a:r>
                        <a:rPr lang="en-US" sz="2400" kern="1200" baseline="0" dirty="0" smtClean="0">
                          <a:solidFill>
                            <a:schemeClr val="dk1"/>
                          </a:solidFill>
                          <a:effectLst/>
                          <a:latin typeface="Times New Roman" pitchFamily="18" charset="0"/>
                          <a:ea typeface="+mn-ea"/>
                          <a:cs typeface="Times New Roman" pitchFamily="18" charset="0"/>
                        </a:rPr>
                        <a:t> 5 </a:t>
                      </a:r>
                      <a:r>
                        <a:rPr lang="en-US" sz="2400" kern="1200" baseline="0" dirty="0" err="1" smtClean="0">
                          <a:solidFill>
                            <a:schemeClr val="dk1"/>
                          </a:solidFill>
                          <a:effectLst/>
                          <a:latin typeface="Times New Roman" pitchFamily="18" charset="0"/>
                          <a:ea typeface="+mn-ea"/>
                          <a:cs typeface="Times New Roman" pitchFamily="18" charset="0"/>
                        </a:rPr>
                        <a:t>người</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gồm</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các</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em</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khối</a:t>
                      </a:r>
                      <a:r>
                        <a:rPr lang="en-US" sz="2400" kern="1200" baseline="0" dirty="0" smtClean="0">
                          <a:solidFill>
                            <a:schemeClr val="dk1"/>
                          </a:solidFill>
                          <a:effectLst/>
                          <a:latin typeface="Times New Roman" pitchFamily="18" charset="0"/>
                          <a:ea typeface="+mn-ea"/>
                          <a:cs typeface="Times New Roman" pitchFamily="18" charset="0"/>
                        </a:rPr>
                        <a:t> 6, 7, 8, 9 </a:t>
                      </a:r>
                      <a:r>
                        <a:rPr lang="en-US" sz="2400" kern="1200" baseline="0" dirty="0" err="1" smtClean="0">
                          <a:solidFill>
                            <a:schemeClr val="dk1"/>
                          </a:solidFill>
                          <a:effectLst/>
                          <a:latin typeface="Times New Roman" pitchFamily="18" charset="0"/>
                          <a:ea typeface="+mn-ea"/>
                          <a:cs typeface="Times New Roman" pitchFamily="18" charset="0"/>
                        </a:rPr>
                        <a:t>tự</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nguyện</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tham</a:t>
                      </a:r>
                      <a:r>
                        <a:rPr lang="en-US" sz="2400" kern="1200" baseline="0" dirty="0" smtClean="0">
                          <a:solidFill>
                            <a:schemeClr val="dk1"/>
                          </a:solidFill>
                          <a:effectLst/>
                          <a:latin typeface="Times New Roman" pitchFamily="18" charset="0"/>
                          <a:ea typeface="+mn-ea"/>
                          <a:cs typeface="Times New Roman" pitchFamily="18" charset="0"/>
                        </a:rPr>
                        <a:t> </a:t>
                      </a:r>
                      <a:r>
                        <a:rPr lang="en-US" sz="2400" kern="1200" baseline="0" dirty="0" err="1" smtClean="0">
                          <a:solidFill>
                            <a:schemeClr val="dk1"/>
                          </a:solidFill>
                          <a:effectLst/>
                          <a:latin typeface="Times New Roman" pitchFamily="18" charset="0"/>
                          <a:ea typeface="+mn-ea"/>
                          <a:cs typeface="Times New Roman" pitchFamily="18" charset="0"/>
                        </a:rPr>
                        <a:t>gia</a:t>
                      </a:r>
                      <a:r>
                        <a:rPr lang="en-US" sz="2400" kern="1200" baseline="0" dirty="0" smtClean="0">
                          <a:solidFill>
                            <a:schemeClr val="dk1"/>
                          </a:solidFill>
                          <a:effectLst/>
                          <a:latin typeface="Times New Roman" pitchFamily="18" charset="0"/>
                          <a:ea typeface="+mn-ea"/>
                          <a:cs typeface="Times New Roman" pitchFamily="18" charset="0"/>
                        </a:rPr>
                        <a:t>.</a:t>
                      </a:r>
                      <a:endParaRPr lang="en-US" sz="2400" dirty="0">
                        <a:latin typeface="Times New Roman" pitchFamily="18" charset="0"/>
                        <a:cs typeface="Times New Roman" pitchFamily="18" charset="0"/>
                      </a:endParaRPr>
                    </a:p>
                  </a:txBody>
                  <a:tcPr/>
                </a:tc>
              </a:tr>
              <a:tr h="970538">
                <a:tc>
                  <a:txBody>
                    <a:bodyPr/>
                    <a:lstStyle/>
                    <a:p>
                      <a:pPr algn="just"/>
                      <a:r>
                        <a:rPr lang="en-US" sz="2400" dirty="0" smtClean="0">
                          <a:latin typeface="Times New Roman" pitchFamily="18" charset="0"/>
                          <a:cs typeface="Times New Roman" pitchFamily="18" charset="0"/>
                        </a:rPr>
                        <a:t>6.</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Kinh</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phí</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hoạt</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động</a:t>
                      </a:r>
                      <a:r>
                        <a:rPr lang="en-US" sz="2400" baseline="0" dirty="0" smtClean="0">
                          <a:latin typeface="Times New Roman" pitchFamily="18" charset="0"/>
                          <a:cs typeface="Times New Roman" pitchFamily="18" charset="0"/>
                        </a:rPr>
                        <a:t>: </a:t>
                      </a:r>
                      <a:r>
                        <a:rPr lang="en-US" sz="2400" b="0" i="0" kern="1200" dirty="0" err="1" smtClean="0">
                          <a:solidFill>
                            <a:schemeClr val="dk1"/>
                          </a:solidFill>
                          <a:effectLst/>
                          <a:latin typeface="Times New Roman" pitchFamily="18" charset="0"/>
                          <a:ea typeface="+mn-ea"/>
                          <a:cs typeface="Times New Roman" pitchFamily="18" charset="0"/>
                        </a:rPr>
                        <a:t>quyên</a:t>
                      </a:r>
                      <a:r>
                        <a:rPr lang="en-US" sz="2400" b="0" i="0" kern="1200" dirty="0" smtClean="0">
                          <a:solidFill>
                            <a:schemeClr val="dk1"/>
                          </a:solidFill>
                          <a:effectLst/>
                          <a:latin typeface="Times New Roman" pitchFamily="18" charset="0"/>
                          <a:ea typeface="+mn-ea"/>
                          <a:cs typeface="Times New Roman" pitchFamily="18" charset="0"/>
                        </a:rPr>
                        <a:t> </a:t>
                      </a:r>
                      <a:r>
                        <a:rPr lang="en-US" sz="2400" b="0" i="0" kern="1200" dirty="0" err="1" smtClean="0">
                          <a:solidFill>
                            <a:schemeClr val="dk1"/>
                          </a:solidFill>
                          <a:effectLst/>
                          <a:latin typeface="Times New Roman" pitchFamily="18" charset="0"/>
                          <a:ea typeface="+mn-ea"/>
                          <a:cs typeface="Times New Roman" pitchFamily="18" charset="0"/>
                        </a:rPr>
                        <a:t>góp</a:t>
                      </a:r>
                      <a:r>
                        <a:rPr lang="en-US" sz="2400" b="0" i="0" kern="1200" dirty="0" smtClean="0">
                          <a:solidFill>
                            <a:schemeClr val="dk1"/>
                          </a:solidFill>
                          <a:effectLst/>
                          <a:latin typeface="Times New Roman" pitchFamily="18" charset="0"/>
                          <a:ea typeface="+mn-ea"/>
                          <a:cs typeface="Times New Roman" pitchFamily="18" charset="0"/>
                        </a:rPr>
                        <a:t> </a:t>
                      </a:r>
                      <a:r>
                        <a:rPr lang="en-US" sz="2400" b="0" i="0" kern="1200" dirty="0" err="1" smtClean="0">
                          <a:solidFill>
                            <a:schemeClr val="dk1"/>
                          </a:solidFill>
                          <a:effectLst/>
                          <a:latin typeface="Times New Roman" pitchFamily="18" charset="0"/>
                          <a:ea typeface="+mn-ea"/>
                          <a:cs typeface="Times New Roman" pitchFamily="18" charset="0"/>
                        </a:rPr>
                        <a:t>từ</a:t>
                      </a:r>
                      <a:r>
                        <a:rPr lang="en-US" sz="2400" b="0" i="0" kern="1200" dirty="0" smtClean="0">
                          <a:solidFill>
                            <a:schemeClr val="dk1"/>
                          </a:solidFill>
                          <a:effectLst/>
                          <a:latin typeface="Times New Roman" pitchFamily="18" charset="0"/>
                          <a:ea typeface="+mn-ea"/>
                          <a:cs typeface="Times New Roman" pitchFamily="18" charset="0"/>
                        </a:rPr>
                        <a:t> </a:t>
                      </a:r>
                      <a:r>
                        <a:rPr lang="en-US" sz="2400" b="0" i="0" kern="1200" dirty="0" err="1" smtClean="0">
                          <a:solidFill>
                            <a:schemeClr val="dk1"/>
                          </a:solidFill>
                          <a:effectLst/>
                          <a:latin typeface="Times New Roman" pitchFamily="18" charset="0"/>
                          <a:ea typeface="+mn-ea"/>
                          <a:cs typeface="Times New Roman" pitchFamily="18" charset="0"/>
                        </a:rPr>
                        <a:t>các</a:t>
                      </a:r>
                      <a:r>
                        <a:rPr lang="en-US" sz="2400" b="0" i="0" kern="1200" dirty="0" smtClean="0">
                          <a:solidFill>
                            <a:schemeClr val="dk1"/>
                          </a:solidFill>
                          <a:effectLst/>
                          <a:latin typeface="Times New Roman" pitchFamily="18" charset="0"/>
                          <a:ea typeface="+mn-ea"/>
                          <a:cs typeface="Times New Roman" pitchFamily="18" charset="0"/>
                        </a:rPr>
                        <a:t> </a:t>
                      </a:r>
                      <a:r>
                        <a:rPr lang="en-US" sz="2400" b="0" i="0" kern="1200" dirty="0" err="1" smtClean="0">
                          <a:solidFill>
                            <a:schemeClr val="dk1"/>
                          </a:solidFill>
                          <a:effectLst/>
                          <a:latin typeface="Times New Roman" pitchFamily="18" charset="0"/>
                          <a:ea typeface="+mn-ea"/>
                          <a:cs typeface="Times New Roman" pitchFamily="18" charset="0"/>
                        </a:rPr>
                        <a:t>thành</a:t>
                      </a:r>
                      <a:r>
                        <a:rPr lang="en-US" sz="2400" b="0" i="0" kern="1200" dirty="0" smtClean="0">
                          <a:solidFill>
                            <a:schemeClr val="dk1"/>
                          </a:solidFill>
                          <a:effectLst/>
                          <a:latin typeface="Times New Roman" pitchFamily="18" charset="0"/>
                          <a:ea typeface="+mn-ea"/>
                          <a:cs typeface="Times New Roman" pitchFamily="18" charset="0"/>
                        </a:rPr>
                        <a:t> </a:t>
                      </a:r>
                      <a:r>
                        <a:rPr lang="en-US" sz="2400" b="0" i="0" kern="1200" dirty="0" err="1" smtClean="0">
                          <a:solidFill>
                            <a:schemeClr val="dk1"/>
                          </a:solidFill>
                          <a:effectLst/>
                          <a:latin typeface="Times New Roman" pitchFamily="18" charset="0"/>
                          <a:ea typeface="+mn-ea"/>
                          <a:cs typeface="Times New Roman" pitchFamily="18" charset="0"/>
                        </a:rPr>
                        <a:t>viên</a:t>
                      </a:r>
                      <a:r>
                        <a:rPr lang="en-US" sz="2400" b="0" i="0" kern="1200" dirty="0" smtClean="0">
                          <a:solidFill>
                            <a:schemeClr val="dk1"/>
                          </a:solidFill>
                          <a:effectLst/>
                          <a:latin typeface="Times New Roman" pitchFamily="18" charset="0"/>
                          <a:ea typeface="+mn-ea"/>
                          <a:cs typeface="Times New Roman" pitchFamily="18" charset="0"/>
                        </a:rPr>
                        <a:t>,</a:t>
                      </a:r>
                      <a:r>
                        <a:rPr lang="en-US" sz="2400" b="0" i="0" kern="1200" baseline="0" dirty="0" smtClean="0">
                          <a:solidFill>
                            <a:schemeClr val="dk1"/>
                          </a:solidFill>
                          <a:effectLst/>
                          <a:latin typeface="Times New Roman" pitchFamily="18" charset="0"/>
                          <a:ea typeface="+mn-ea"/>
                          <a:cs typeface="Times New Roman" pitchFamily="18" charset="0"/>
                        </a:rPr>
                        <a:t> </a:t>
                      </a:r>
                      <a:r>
                        <a:rPr lang="vi-VN" sz="2400" b="0" i="0" kern="1200" dirty="0" smtClean="0">
                          <a:solidFill>
                            <a:schemeClr val="dk1"/>
                          </a:solidFill>
                          <a:effectLst/>
                          <a:latin typeface="Times New Roman" pitchFamily="18" charset="0"/>
                          <a:ea typeface="+mn-ea"/>
                          <a:cs typeface="Times New Roman" pitchFamily="18" charset="0"/>
                        </a:rPr>
                        <a:t>nhà trường tài trợ</a:t>
                      </a:r>
                      <a:r>
                        <a:rPr lang="en-US" sz="2400" b="0" i="0" kern="1200" baseline="0" dirty="0" smtClean="0">
                          <a:solidFill>
                            <a:schemeClr val="dk1"/>
                          </a:solidFill>
                          <a:effectLst/>
                          <a:latin typeface="Times New Roman" pitchFamily="18" charset="0"/>
                          <a:ea typeface="+mn-ea"/>
                          <a:cs typeface="Times New Roman" pitchFamily="18" charset="0"/>
                        </a:rPr>
                        <a:t> </a:t>
                      </a:r>
                      <a:r>
                        <a:rPr lang="en-US" sz="2400" b="0" i="0" kern="1200" baseline="0" dirty="0" err="1" smtClean="0">
                          <a:solidFill>
                            <a:schemeClr val="dk1"/>
                          </a:solidFill>
                          <a:effectLst/>
                          <a:latin typeface="Times New Roman" pitchFamily="18" charset="0"/>
                          <a:ea typeface="+mn-ea"/>
                          <a:cs typeface="Times New Roman" pitchFamily="18" charset="0"/>
                        </a:rPr>
                        <a:t>hoặc</a:t>
                      </a:r>
                      <a:r>
                        <a:rPr lang="en-US" sz="2400" b="0" i="0" kern="1200" baseline="0" dirty="0" smtClean="0">
                          <a:solidFill>
                            <a:schemeClr val="dk1"/>
                          </a:solidFill>
                          <a:effectLst/>
                          <a:latin typeface="Times New Roman" pitchFamily="18" charset="0"/>
                          <a:ea typeface="+mn-ea"/>
                          <a:cs typeface="Times New Roman" pitchFamily="18" charset="0"/>
                        </a:rPr>
                        <a:t> </a:t>
                      </a:r>
                      <a:r>
                        <a:rPr lang="en-US" sz="2400" b="0" i="0" kern="1200" baseline="0" dirty="0" err="1" smtClean="0">
                          <a:solidFill>
                            <a:schemeClr val="dk1"/>
                          </a:solidFill>
                          <a:effectLst/>
                          <a:latin typeface="Times New Roman" pitchFamily="18" charset="0"/>
                          <a:ea typeface="+mn-ea"/>
                          <a:cs typeface="Times New Roman" pitchFamily="18" charset="0"/>
                        </a:rPr>
                        <a:t>sự</a:t>
                      </a:r>
                      <a:r>
                        <a:rPr lang="en-US" sz="2400" b="0" i="0" kern="1200" baseline="0" dirty="0" smtClean="0">
                          <a:solidFill>
                            <a:schemeClr val="dk1"/>
                          </a:solidFill>
                          <a:effectLst/>
                          <a:latin typeface="Times New Roman" pitchFamily="18" charset="0"/>
                          <a:ea typeface="+mn-ea"/>
                          <a:cs typeface="Times New Roman" pitchFamily="18" charset="0"/>
                        </a:rPr>
                        <a:t> </a:t>
                      </a:r>
                      <a:r>
                        <a:rPr lang="en-US" sz="2400" b="0" i="0" kern="1200" baseline="0" dirty="0" err="1" smtClean="0">
                          <a:solidFill>
                            <a:schemeClr val="dk1"/>
                          </a:solidFill>
                          <a:effectLst/>
                          <a:latin typeface="Times New Roman" pitchFamily="18" charset="0"/>
                          <a:ea typeface="+mn-ea"/>
                          <a:cs typeface="Times New Roman" pitchFamily="18" charset="0"/>
                        </a:rPr>
                        <a:t>ủng</a:t>
                      </a:r>
                      <a:r>
                        <a:rPr lang="en-US" sz="2400" b="0" i="0" kern="1200" baseline="0" dirty="0" smtClean="0">
                          <a:solidFill>
                            <a:schemeClr val="dk1"/>
                          </a:solidFill>
                          <a:effectLst/>
                          <a:latin typeface="Times New Roman" pitchFamily="18" charset="0"/>
                          <a:ea typeface="+mn-ea"/>
                          <a:cs typeface="Times New Roman" pitchFamily="18" charset="0"/>
                        </a:rPr>
                        <a:t> </a:t>
                      </a:r>
                      <a:r>
                        <a:rPr lang="en-US" sz="2400" b="0" i="0" kern="1200" baseline="0" dirty="0" err="1" smtClean="0">
                          <a:solidFill>
                            <a:schemeClr val="dk1"/>
                          </a:solidFill>
                          <a:effectLst/>
                          <a:latin typeface="Times New Roman" pitchFamily="18" charset="0"/>
                          <a:ea typeface="+mn-ea"/>
                          <a:cs typeface="Times New Roman" pitchFamily="18" charset="0"/>
                        </a:rPr>
                        <a:t>hộ</a:t>
                      </a:r>
                      <a:r>
                        <a:rPr lang="en-US" sz="2400" b="0" i="0" kern="1200" baseline="0" dirty="0" smtClean="0">
                          <a:solidFill>
                            <a:schemeClr val="dk1"/>
                          </a:solidFill>
                          <a:effectLst/>
                          <a:latin typeface="Times New Roman" pitchFamily="18" charset="0"/>
                          <a:ea typeface="+mn-ea"/>
                          <a:cs typeface="Times New Roman" pitchFamily="18" charset="0"/>
                        </a:rPr>
                        <a:t> </a:t>
                      </a:r>
                      <a:r>
                        <a:rPr lang="en-US" sz="2400" b="0" i="0" kern="1200" baseline="0" dirty="0" err="1" smtClean="0">
                          <a:solidFill>
                            <a:schemeClr val="dk1"/>
                          </a:solidFill>
                          <a:effectLst/>
                          <a:latin typeface="Times New Roman" pitchFamily="18" charset="0"/>
                          <a:ea typeface="+mn-ea"/>
                          <a:cs typeface="Times New Roman" pitchFamily="18" charset="0"/>
                        </a:rPr>
                        <a:t>các</a:t>
                      </a:r>
                      <a:r>
                        <a:rPr lang="en-US" sz="2400" b="0" i="0" kern="1200" baseline="0" dirty="0" smtClean="0">
                          <a:solidFill>
                            <a:schemeClr val="dk1"/>
                          </a:solidFill>
                          <a:effectLst/>
                          <a:latin typeface="Times New Roman" pitchFamily="18" charset="0"/>
                          <a:ea typeface="+mn-ea"/>
                          <a:cs typeface="Times New Roman" pitchFamily="18" charset="0"/>
                        </a:rPr>
                        <a:t> </a:t>
                      </a:r>
                      <a:r>
                        <a:rPr lang="en-US" sz="2400" b="0" i="0" kern="1200" baseline="0" dirty="0" err="1" smtClean="0">
                          <a:solidFill>
                            <a:schemeClr val="dk1"/>
                          </a:solidFill>
                          <a:effectLst/>
                          <a:latin typeface="Times New Roman" pitchFamily="18" charset="0"/>
                          <a:ea typeface="+mn-ea"/>
                          <a:cs typeface="Times New Roman" pitchFamily="18" charset="0"/>
                        </a:rPr>
                        <a:t>các</a:t>
                      </a:r>
                      <a:r>
                        <a:rPr lang="en-US" sz="2400" b="0" i="0" kern="1200" baseline="0" dirty="0" smtClean="0">
                          <a:solidFill>
                            <a:schemeClr val="dk1"/>
                          </a:solidFill>
                          <a:effectLst/>
                          <a:latin typeface="Times New Roman" pitchFamily="18" charset="0"/>
                          <a:ea typeface="+mn-ea"/>
                          <a:cs typeface="Times New Roman" pitchFamily="18" charset="0"/>
                        </a:rPr>
                        <a:t> </a:t>
                      </a:r>
                      <a:r>
                        <a:rPr lang="en-US" sz="2400" b="0" i="0" kern="1200" baseline="0" dirty="0" err="1" smtClean="0">
                          <a:solidFill>
                            <a:schemeClr val="dk1"/>
                          </a:solidFill>
                          <a:effectLst/>
                          <a:latin typeface="Times New Roman" pitchFamily="18" charset="0"/>
                          <a:ea typeface="+mn-ea"/>
                          <a:cs typeface="Times New Roman" pitchFamily="18" charset="0"/>
                        </a:rPr>
                        <a:t>tổ</a:t>
                      </a:r>
                      <a:r>
                        <a:rPr lang="en-US" sz="2400" b="0" i="0" kern="1200" baseline="0" dirty="0" smtClean="0">
                          <a:solidFill>
                            <a:schemeClr val="dk1"/>
                          </a:solidFill>
                          <a:effectLst/>
                          <a:latin typeface="Times New Roman" pitchFamily="18" charset="0"/>
                          <a:ea typeface="+mn-ea"/>
                          <a:cs typeface="Times New Roman" pitchFamily="18" charset="0"/>
                        </a:rPr>
                        <a:t> </a:t>
                      </a:r>
                      <a:r>
                        <a:rPr lang="en-US" sz="2400" b="0" i="0" kern="1200" baseline="0" dirty="0" err="1" smtClean="0">
                          <a:solidFill>
                            <a:schemeClr val="dk1"/>
                          </a:solidFill>
                          <a:effectLst/>
                          <a:latin typeface="Times New Roman" pitchFamily="18" charset="0"/>
                          <a:ea typeface="+mn-ea"/>
                          <a:cs typeface="Times New Roman" pitchFamily="18" charset="0"/>
                        </a:rPr>
                        <a:t>chức</a:t>
                      </a:r>
                      <a:r>
                        <a:rPr lang="en-US" sz="2400" b="0" i="0" kern="1200" baseline="0" dirty="0" smtClean="0">
                          <a:solidFill>
                            <a:schemeClr val="dk1"/>
                          </a:solidFill>
                          <a:effectLst/>
                          <a:latin typeface="Times New Roman" pitchFamily="18" charset="0"/>
                          <a:ea typeface="+mn-ea"/>
                          <a:cs typeface="Times New Roman" pitchFamily="18" charset="0"/>
                        </a:rPr>
                        <a:t> </a:t>
                      </a:r>
                      <a:r>
                        <a:rPr lang="en-US" sz="2400" b="0" i="0" kern="1200" baseline="0" dirty="0" err="1" smtClean="0">
                          <a:solidFill>
                            <a:schemeClr val="dk1"/>
                          </a:solidFill>
                          <a:effectLst/>
                          <a:latin typeface="Times New Roman" pitchFamily="18" charset="0"/>
                          <a:ea typeface="+mn-ea"/>
                          <a:cs typeface="Times New Roman" pitchFamily="18" charset="0"/>
                        </a:rPr>
                        <a:t>trong</a:t>
                      </a:r>
                      <a:r>
                        <a:rPr lang="en-US" sz="2400" b="0" i="0" kern="1200" baseline="0" dirty="0" smtClean="0">
                          <a:solidFill>
                            <a:schemeClr val="dk1"/>
                          </a:solidFill>
                          <a:effectLst/>
                          <a:latin typeface="Times New Roman" pitchFamily="18" charset="0"/>
                          <a:ea typeface="+mn-ea"/>
                          <a:cs typeface="Times New Roman" pitchFamily="18" charset="0"/>
                        </a:rPr>
                        <a:t> </a:t>
                      </a:r>
                      <a:r>
                        <a:rPr lang="en-US" sz="2400" b="0" i="0" kern="1200" baseline="0" dirty="0" err="1" smtClean="0">
                          <a:solidFill>
                            <a:schemeClr val="dk1"/>
                          </a:solidFill>
                          <a:effectLst/>
                          <a:latin typeface="Times New Roman" pitchFamily="18" charset="0"/>
                          <a:ea typeface="+mn-ea"/>
                          <a:cs typeface="Times New Roman" pitchFamily="18" charset="0"/>
                        </a:rPr>
                        <a:t>và</a:t>
                      </a:r>
                      <a:r>
                        <a:rPr lang="en-US" sz="2400" b="0" i="0" kern="1200" baseline="0" dirty="0" smtClean="0">
                          <a:solidFill>
                            <a:schemeClr val="dk1"/>
                          </a:solidFill>
                          <a:effectLst/>
                          <a:latin typeface="Times New Roman" pitchFamily="18" charset="0"/>
                          <a:ea typeface="+mn-ea"/>
                          <a:cs typeface="Times New Roman" pitchFamily="18" charset="0"/>
                        </a:rPr>
                        <a:t> </a:t>
                      </a:r>
                      <a:r>
                        <a:rPr lang="en-US" sz="2400" b="0" i="0" kern="1200" baseline="0" dirty="0" err="1" smtClean="0">
                          <a:solidFill>
                            <a:schemeClr val="dk1"/>
                          </a:solidFill>
                          <a:effectLst/>
                          <a:latin typeface="Times New Roman" pitchFamily="18" charset="0"/>
                          <a:ea typeface="+mn-ea"/>
                          <a:cs typeface="Times New Roman" pitchFamily="18" charset="0"/>
                        </a:rPr>
                        <a:t>ngoài</a:t>
                      </a:r>
                      <a:r>
                        <a:rPr lang="en-US" sz="2400" b="0" i="0" kern="1200" baseline="0" dirty="0" smtClean="0">
                          <a:solidFill>
                            <a:schemeClr val="dk1"/>
                          </a:solidFill>
                          <a:effectLst/>
                          <a:latin typeface="Times New Roman" pitchFamily="18" charset="0"/>
                          <a:ea typeface="+mn-ea"/>
                          <a:cs typeface="Times New Roman" pitchFamily="18" charset="0"/>
                        </a:rPr>
                        <a:t> </a:t>
                      </a:r>
                      <a:r>
                        <a:rPr lang="en-US" sz="2400" b="0" i="0" kern="1200" baseline="0" dirty="0" err="1" smtClean="0">
                          <a:solidFill>
                            <a:schemeClr val="dk1"/>
                          </a:solidFill>
                          <a:effectLst/>
                          <a:latin typeface="Times New Roman" pitchFamily="18" charset="0"/>
                          <a:ea typeface="+mn-ea"/>
                          <a:cs typeface="Times New Roman" pitchFamily="18" charset="0"/>
                        </a:rPr>
                        <a:t>nhà</a:t>
                      </a:r>
                      <a:r>
                        <a:rPr lang="en-US" sz="2400" b="0" i="0" kern="1200" baseline="0" dirty="0" smtClean="0">
                          <a:solidFill>
                            <a:schemeClr val="dk1"/>
                          </a:solidFill>
                          <a:effectLst/>
                          <a:latin typeface="Times New Roman" pitchFamily="18" charset="0"/>
                          <a:ea typeface="+mn-ea"/>
                          <a:cs typeface="Times New Roman" pitchFamily="18" charset="0"/>
                        </a:rPr>
                        <a:t> </a:t>
                      </a:r>
                      <a:r>
                        <a:rPr lang="en-US" sz="2400" b="0" i="0" kern="1200" baseline="0" dirty="0" err="1" smtClean="0">
                          <a:solidFill>
                            <a:schemeClr val="dk1"/>
                          </a:solidFill>
                          <a:effectLst/>
                          <a:latin typeface="Times New Roman" pitchFamily="18" charset="0"/>
                          <a:ea typeface="+mn-ea"/>
                          <a:cs typeface="Times New Roman" pitchFamily="18" charset="0"/>
                        </a:rPr>
                        <a:t>trường</a:t>
                      </a:r>
                      <a:r>
                        <a:rPr lang="en-US" sz="2400" b="0" i="0" kern="1200" baseline="0" dirty="0" smtClean="0">
                          <a:solidFill>
                            <a:schemeClr val="dk1"/>
                          </a:solidFill>
                          <a:effectLst/>
                          <a:latin typeface="Times New Roman" pitchFamily="18" charset="0"/>
                          <a:ea typeface="+mn-ea"/>
                          <a:cs typeface="Times New Roman" pitchFamily="18" charset="0"/>
                        </a:rPr>
                        <a:t>.</a:t>
                      </a:r>
                      <a:endParaRPr lang="en-US" sz="24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28735407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798</TotalTime>
  <Words>1437</Words>
  <Application>Microsoft Office PowerPoint</Application>
  <PresentationFormat>On-screen Show (4:3)</PresentationFormat>
  <Paragraphs>380</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PHÒNG GD&amp;ĐT HUYỆN CƯ JÚT TRƯỜNG THCS PHẠM HỒNG THÁI </vt:lpstr>
      <vt:lpstr>BAN CHỦ NHIỆM CÂU LẠC BỘ</vt:lpstr>
      <vt:lpstr>CÁC THÀNH VIÊN CLB</vt:lpstr>
      <vt:lpstr>CÁC THÀNH VIÊN CLB</vt:lpstr>
      <vt:lpstr>CÁC THÀNH VIÊN CLB</vt:lpstr>
      <vt:lpstr>CÁC THÀNH VIÊN CLB</vt:lpstr>
      <vt:lpstr> KẾ HOẠCH HOẠT ĐỘNG CLB “EM YÊU VẬT LÝ” </vt:lpstr>
      <vt:lpstr> KẾ HOẠCH HOẠT ĐỘNG CLB “EM YÊU VẬT LÝ” </vt:lpstr>
      <vt:lpstr> KẾ HOẠCH HOẠT ĐỘNG CLB “EM YÊU VẬT LÝ” </vt:lpstr>
      <vt:lpstr>KẾ HOẠCH HOẠT ĐỘNG CLB “EM YÊU VẬT LÝ” </vt:lpstr>
      <vt:lpstr> KẾ HOẠCH HOẠT ĐỘNG CLB “EM YÊU VẬT LÝ” </vt:lpstr>
      <vt:lpstr> KẾ HOẠCH HOẠT ĐỘNG CLB “EM YÊU VẬT LÝ” </vt:lpstr>
      <vt:lpstr> KẾ HOẠCH HOẠT ĐỘNG CLB “EM YÊU VẬT LÝ” </vt:lpstr>
      <vt:lpstr>CHUYÊN ĐỀ SỐ 1: ĐƠN VỊ ĐO ĐỘ DÀI</vt:lpstr>
      <vt:lpstr>CHUYÊN ĐỀ SỐ 1: ĐƠN VỊ ĐO ĐỘ DÀI</vt:lpstr>
      <vt:lpstr>CHUYÊN ĐỀ SỐ 1: ĐƠN VỊ ĐO ĐỘ DÀI</vt:lpstr>
      <vt:lpstr>CHUYÊN ĐỀ SỐ 1: ĐƠN VỊ ĐO ĐỘ DÀI</vt:lpstr>
      <vt:lpstr>CHUYÊN ĐỀ SỐ 1: ĐƠN VỊ ĐO ĐỘ DÀI</vt:lpstr>
      <vt:lpstr>CHUYÊN ĐỀ SỐ 1: ĐƠN VỊ ĐO ĐỘ DÀI</vt:lpstr>
      <vt:lpstr>CHUYÊN ĐỀ SỐ 1: ĐƠN VỊ ĐO ĐỘ DÀI</vt:lpstr>
      <vt:lpstr>CHUYÊN ĐỀ SỐ 1: ĐƠN VỊ ĐO ĐỘ DÀI</vt:lpstr>
      <vt:lpstr>CHUYÊN ĐỀ SỐ 1: ĐƠN VỊ ĐO ĐỘ DÀI</vt:lpstr>
      <vt:lpstr>CHUYÊN ĐỀ SỐ 1: ĐƠN VỊ ĐO ĐỘ DÀI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PHÒNG GD&amp;ĐT HUYỆN CƯ JÚT TRƯỜNG THCS PHẠM HỒNG THÁI </dc:title>
  <dc:creator>User</dc:creator>
  <cp:lastModifiedBy>User</cp:lastModifiedBy>
  <cp:revision>90</cp:revision>
  <dcterms:created xsi:type="dcterms:W3CDTF">2018-10-23T03:23:44Z</dcterms:created>
  <dcterms:modified xsi:type="dcterms:W3CDTF">2018-10-25T09:31:18Z</dcterms:modified>
</cp:coreProperties>
</file>